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4"/>
  </p:notesMasterIdLst>
  <p:sldIdLst>
    <p:sldId id="263" r:id="rId2"/>
    <p:sldId id="265" r:id="rId3"/>
    <p:sldId id="280" r:id="rId4"/>
    <p:sldId id="277" r:id="rId5"/>
    <p:sldId id="278" r:id="rId6"/>
    <p:sldId id="268" r:id="rId7"/>
    <p:sldId id="269" r:id="rId8"/>
    <p:sldId id="271" r:id="rId9"/>
    <p:sldId id="275" r:id="rId10"/>
    <p:sldId id="260" r:id="rId11"/>
    <p:sldId id="274" r:id="rId12"/>
    <p:sldId id="262" r:id="rId13"/>
  </p:sldIdLst>
  <p:sldSz cx="10190163" cy="7561263"/>
  <p:notesSz cx="6858000" cy="9144000"/>
  <p:defaultTextStyle>
    <a:defPPr>
      <a:defRPr lang="ru-RU"/>
    </a:defPPr>
    <a:lvl1pPr marL="0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6311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2622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8933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5244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1555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7866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4177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0488" algn="l" defTabSz="9526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5" autoAdjust="0"/>
  </p:normalViewPr>
  <p:slideViewPr>
    <p:cSldViewPr>
      <p:cViewPr>
        <p:scale>
          <a:sx n="60" d="100"/>
          <a:sy n="60" d="100"/>
        </p:scale>
        <p:origin x="-2856" y="-996"/>
      </p:cViewPr>
      <p:guideLst>
        <p:guide orient="horz" pos="249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1A642-DD99-47EF-95B1-4E934EE1D51A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85800"/>
            <a:ext cx="4619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C1AA6-E1B8-4218-8010-D94F97942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8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311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2622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8933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5244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1555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7866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4177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0488" algn="l" defTabSz="9526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262" y="2348893"/>
            <a:ext cx="8661639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8525" y="4284716"/>
            <a:ext cx="71331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3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1/25/2019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074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6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7868" y="302802"/>
            <a:ext cx="229278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508" y="302802"/>
            <a:ext cx="6708524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0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bg>
      <p:bgPr>
        <a:blipFill dpi="0" rotWithShape="1">
          <a:blip r:embed="rId2">
            <a:lum/>
          </a:blip>
          <a:srcRect/>
          <a:stretch>
            <a:fillRect l="7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ЕТАКЛЭЙ_2\ГРАФИЧЕСКИЕ МАТЕРИАЛЫ\графика МЕТАКЛЭЙ и РОСНАНО\ЛОГОТИП МЕТАКЛЭЙ\МЕТАКЛЭЙлого_в цветах сайта\METACLAY_logo_RUS2.вцветах сайта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6" y="1104262"/>
            <a:ext cx="2993643" cy="10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71669" y="6948983"/>
            <a:ext cx="2377705" cy="402567"/>
          </a:xfr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630585" y="359991"/>
            <a:ext cx="9171147" cy="540320"/>
          </a:xfrm>
        </p:spPr>
        <p:txBody>
          <a:bodyPr>
            <a:normAutofit/>
          </a:bodyPr>
          <a:lstStyle>
            <a:lvl1pPr algn="l">
              <a:defRPr sz="2200" b="1">
                <a:latin typeface="Candar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 с сер полосой и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4" y="5508823"/>
            <a:ext cx="10189009" cy="2052441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25"/>
          </p:nvPr>
        </p:nvSpPr>
        <p:spPr>
          <a:xfrm>
            <a:off x="5091501" y="5508823"/>
            <a:ext cx="5098662" cy="2052441"/>
          </a:xfrm>
          <a:prstGeom prst="rect">
            <a:avLst/>
          </a:prstGeom>
        </p:spPr>
      </p:sp>
      <p:sp>
        <p:nvSpPr>
          <p:cNvPr id="5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630586" y="446268"/>
            <a:ext cx="9171147" cy="540320"/>
          </a:xfrm>
        </p:spPr>
        <p:txBody>
          <a:bodyPr>
            <a:normAutofit/>
          </a:bodyPr>
          <a:lstStyle>
            <a:lvl1pPr algn="l">
              <a:defRPr sz="2200" b="1">
                <a:latin typeface="Candar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555" y="6557340"/>
            <a:ext cx="2292787" cy="402568"/>
          </a:xfrm>
        </p:spPr>
        <p:txBody>
          <a:bodyPr/>
          <a:lstStyle>
            <a:lvl1pPr algn="l">
              <a:defRPr sz="1700">
                <a:solidFill>
                  <a:schemeClr val="tx1"/>
                </a:solidFill>
                <a:latin typeface="+mn-lt"/>
              </a:defRPr>
            </a:lvl1pPr>
          </a:lstStyle>
          <a:p>
            <a:fld id="{7E7DB4D2-E9D4-4A4C-86FF-7A597373F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1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6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52" y="4858812"/>
            <a:ext cx="8661639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952" y="3204786"/>
            <a:ext cx="8661639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15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86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58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3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0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7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0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508" y="1764295"/>
            <a:ext cx="4500655" cy="499008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00" y="1764295"/>
            <a:ext cx="4500655" cy="499008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8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508" y="1692533"/>
            <a:ext cx="450242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172" indent="0">
              <a:buNone/>
              <a:defRPr sz="2200" b="1"/>
            </a:lvl2pPr>
            <a:lvl3pPr marL="1014344" indent="0">
              <a:buNone/>
              <a:defRPr sz="2000" b="1"/>
            </a:lvl3pPr>
            <a:lvl4pPr marL="1521516" indent="0">
              <a:buNone/>
              <a:defRPr sz="1800" b="1"/>
            </a:lvl4pPr>
            <a:lvl5pPr marL="2028688" indent="0">
              <a:buNone/>
              <a:defRPr sz="1800" b="1"/>
            </a:lvl5pPr>
            <a:lvl6pPr marL="2535860" indent="0">
              <a:buNone/>
              <a:defRPr sz="1800" b="1"/>
            </a:lvl6pPr>
            <a:lvl7pPr marL="3043032" indent="0">
              <a:buNone/>
              <a:defRPr sz="1800" b="1"/>
            </a:lvl7pPr>
            <a:lvl8pPr marL="3550204" indent="0">
              <a:buNone/>
              <a:defRPr sz="1800" b="1"/>
            </a:lvl8pPr>
            <a:lvl9pPr marL="405737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508" y="2397901"/>
            <a:ext cx="4502425" cy="43564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76462" y="1692533"/>
            <a:ext cx="4504194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172" indent="0">
              <a:buNone/>
              <a:defRPr sz="2200" b="1"/>
            </a:lvl2pPr>
            <a:lvl3pPr marL="1014344" indent="0">
              <a:buNone/>
              <a:defRPr sz="2000" b="1"/>
            </a:lvl3pPr>
            <a:lvl4pPr marL="1521516" indent="0">
              <a:buNone/>
              <a:defRPr sz="1800" b="1"/>
            </a:lvl4pPr>
            <a:lvl5pPr marL="2028688" indent="0">
              <a:buNone/>
              <a:defRPr sz="1800" b="1"/>
            </a:lvl5pPr>
            <a:lvl6pPr marL="2535860" indent="0">
              <a:buNone/>
              <a:defRPr sz="1800" b="1"/>
            </a:lvl6pPr>
            <a:lvl7pPr marL="3043032" indent="0">
              <a:buNone/>
              <a:defRPr sz="1800" b="1"/>
            </a:lvl7pPr>
            <a:lvl8pPr marL="3550204" indent="0">
              <a:buNone/>
              <a:defRPr sz="1800" b="1"/>
            </a:lvl8pPr>
            <a:lvl9pPr marL="405737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76462" y="2397901"/>
            <a:ext cx="4504194" cy="43564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9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4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66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09" y="301050"/>
            <a:ext cx="3352493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4071" y="301051"/>
            <a:ext cx="5696584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509" y="1582265"/>
            <a:ext cx="335249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07172" indent="0">
              <a:buNone/>
              <a:defRPr sz="1300"/>
            </a:lvl2pPr>
            <a:lvl3pPr marL="1014344" indent="0">
              <a:buNone/>
              <a:defRPr sz="1100"/>
            </a:lvl3pPr>
            <a:lvl4pPr marL="1521516" indent="0">
              <a:buNone/>
              <a:defRPr sz="1000"/>
            </a:lvl4pPr>
            <a:lvl5pPr marL="2028688" indent="0">
              <a:buNone/>
              <a:defRPr sz="1000"/>
            </a:lvl5pPr>
            <a:lvl6pPr marL="2535860" indent="0">
              <a:buNone/>
              <a:defRPr sz="1000"/>
            </a:lvl6pPr>
            <a:lvl7pPr marL="3043032" indent="0">
              <a:buNone/>
              <a:defRPr sz="1000"/>
            </a:lvl7pPr>
            <a:lvl8pPr marL="3550204" indent="0">
              <a:buNone/>
              <a:defRPr sz="1000"/>
            </a:lvl8pPr>
            <a:lvl9pPr marL="405737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2836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343" y="5292884"/>
            <a:ext cx="6114098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7343" y="675613"/>
            <a:ext cx="6114098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7172" indent="0">
              <a:buNone/>
              <a:defRPr sz="3100"/>
            </a:lvl2pPr>
            <a:lvl3pPr marL="1014344" indent="0">
              <a:buNone/>
              <a:defRPr sz="2700"/>
            </a:lvl3pPr>
            <a:lvl4pPr marL="1521516" indent="0">
              <a:buNone/>
              <a:defRPr sz="2200"/>
            </a:lvl4pPr>
            <a:lvl5pPr marL="2028688" indent="0">
              <a:buNone/>
              <a:defRPr sz="2200"/>
            </a:lvl5pPr>
            <a:lvl6pPr marL="2535860" indent="0">
              <a:buNone/>
              <a:defRPr sz="2200"/>
            </a:lvl6pPr>
            <a:lvl7pPr marL="3043032" indent="0">
              <a:buNone/>
              <a:defRPr sz="2200"/>
            </a:lvl7pPr>
            <a:lvl8pPr marL="3550204" indent="0">
              <a:buNone/>
              <a:defRPr sz="2200"/>
            </a:lvl8pPr>
            <a:lvl9pPr marL="405737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7343" y="5917739"/>
            <a:ext cx="6114098" cy="887398"/>
          </a:xfrm>
        </p:spPr>
        <p:txBody>
          <a:bodyPr/>
          <a:lstStyle>
            <a:lvl1pPr marL="0" indent="0">
              <a:buNone/>
              <a:defRPr sz="1600"/>
            </a:lvl1pPr>
            <a:lvl2pPr marL="507172" indent="0">
              <a:buNone/>
              <a:defRPr sz="1300"/>
            </a:lvl2pPr>
            <a:lvl3pPr marL="1014344" indent="0">
              <a:buNone/>
              <a:defRPr sz="1100"/>
            </a:lvl3pPr>
            <a:lvl4pPr marL="1521516" indent="0">
              <a:buNone/>
              <a:defRPr sz="1000"/>
            </a:lvl4pPr>
            <a:lvl5pPr marL="2028688" indent="0">
              <a:buNone/>
              <a:defRPr sz="1000"/>
            </a:lvl5pPr>
            <a:lvl6pPr marL="2535860" indent="0">
              <a:buNone/>
              <a:defRPr sz="1000"/>
            </a:lvl6pPr>
            <a:lvl7pPr marL="3043032" indent="0">
              <a:buNone/>
              <a:defRPr sz="1000"/>
            </a:lvl7pPr>
            <a:lvl8pPr marL="3550204" indent="0">
              <a:buNone/>
              <a:defRPr sz="1000"/>
            </a:lvl8pPr>
            <a:lvl9pPr marL="405737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508" y="302801"/>
            <a:ext cx="9171147" cy="1260211"/>
          </a:xfrm>
          <a:prstGeom prst="rect">
            <a:avLst/>
          </a:prstGeom>
        </p:spPr>
        <p:txBody>
          <a:bodyPr vert="horz" lIns="101434" tIns="50717" rIns="101434" bIns="50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508" y="1764295"/>
            <a:ext cx="9171147" cy="4990084"/>
          </a:xfrm>
          <a:prstGeom prst="rect">
            <a:avLst/>
          </a:prstGeom>
        </p:spPr>
        <p:txBody>
          <a:bodyPr vert="horz" lIns="101434" tIns="50717" rIns="101434" bIns="50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9508" y="7008171"/>
            <a:ext cx="2377705" cy="4025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1/25/2019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1639" y="7008171"/>
            <a:ext cx="3226885" cy="4025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02950" y="7008171"/>
            <a:ext cx="2377705" cy="4025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 ftr="0" dt="0"/>
  <p:txStyles>
    <p:titleStyle>
      <a:lvl1pPr algn="ctr" defTabSz="101434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379" indent="-380379" algn="l" defTabSz="101434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4154" indent="-316982" algn="l" defTabSz="10143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930" indent="-253586" algn="l" defTabSz="10143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5102" indent="-253586" algn="l" defTabSz="10143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274" indent="-253586" algn="l" defTabSz="10143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446" indent="-253586" algn="l" defTabSz="10143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618" indent="-253586" algn="l" defTabSz="10143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90" indent="-253586" algn="l" defTabSz="10143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962" indent="-253586" algn="l" defTabSz="10143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72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344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516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688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860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3032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204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376" algn="l" defTabSz="10143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rgey.Zyukin@metaclay.com" TargetMode="External"/><Relationship Id="rId2" Type="http://schemas.openxmlformats.org/officeDocument/2006/relationships/hyperlink" Target="mailto:Darya.Timofeeva@metaclay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426" y="2772519"/>
            <a:ext cx="3821583" cy="742523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2100" b="1" dirty="0">
                <a:latin typeface="Candara" pitchFamily="34" charset="0"/>
              </a:rPr>
              <a:t>МАТЕРИАЛЫ ДЛЯ ИЗОЛЯЦИИ</a:t>
            </a:r>
          </a:p>
          <a:p>
            <a:r>
              <a:rPr lang="ru-RU" sz="2100" b="1" dirty="0">
                <a:latin typeface="Candara" pitchFamily="34" charset="0"/>
              </a:rPr>
              <a:t>КАБЕЛЬНЫХ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4287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62499" y="972319"/>
            <a:ext cx="5710966" cy="3735244"/>
            <a:chOff x="684215" y="1052736"/>
            <a:chExt cx="5124655" cy="338783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84215" y="1052736"/>
              <a:ext cx="0" cy="338783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 descr="C:\Users\marina.chashnikova\Desktop\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62" y="1057453"/>
              <a:ext cx="5092808" cy="3383117"/>
            </a:xfrm>
            <a:prstGeom prst="round1Rect">
              <a:avLst>
                <a:gd name="adj" fmla="val 2938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7" descr="C:\Users\marina.chashnikova\Desktop\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07" y="1086662"/>
            <a:ext cx="2741413" cy="3600163"/>
          </a:xfrm>
          <a:prstGeom prst="round1Rect">
            <a:avLst>
              <a:gd name="adj" fmla="val 2797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marina.chashnikova\Desktop\IMG_3601 для презентаци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72" y="4960861"/>
            <a:ext cx="2471671" cy="2074850"/>
          </a:xfrm>
          <a:prstGeom prst="round2DiagRect">
            <a:avLst>
              <a:gd name="adj1" fmla="val 5159"/>
              <a:gd name="adj2" fmla="val 0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16"/>
          <p:cNvSpPr>
            <a:spLocks/>
          </p:cNvSpPr>
          <p:nvPr/>
        </p:nvSpPr>
        <p:spPr bwMode="auto">
          <a:xfrm>
            <a:off x="762500" y="5650280"/>
            <a:ext cx="5868737" cy="938663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297694" indent="-297694" algn="l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контроль качества входящих сырьевых материалов</a:t>
            </a:r>
          </a:p>
          <a:p>
            <a:pPr marL="297694" indent="-297694" algn="l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контроль соблюдения технологических процессов</a:t>
            </a:r>
          </a:p>
          <a:p>
            <a:pPr marL="297694" indent="-297694" algn="l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контроль качества готовой продукции</a:t>
            </a:r>
          </a:p>
          <a:p>
            <a:pPr algn="l"/>
            <a:endParaRPr lang="ru-RU" sz="1300" b="1" dirty="0">
              <a:solidFill>
                <a:schemeClr val="tx1">
                  <a:lumMod val="85000"/>
                  <a:lumOff val="1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  <a:sym typeface="Aleo Regular" charset="0"/>
            </a:endParaRPr>
          </a:p>
        </p:txBody>
      </p:sp>
      <p:sp>
        <p:nvSpPr>
          <p:cNvPr id="30" name="AutoShape 16"/>
          <p:cNvSpPr>
            <a:spLocks/>
          </p:cNvSpPr>
          <p:nvPr/>
        </p:nvSpPr>
        <p:spPr bwMode="auto">
          <a:xfrm>
            <a:off x="762498" y="5014130"/>
            <a:ext cx="6063690" cy="477395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2"/>
                </a:solidFill>
                <a:latin typeface="Candara" pitchFamily="34" charset="0"/>
                <a:sym typeface="Aleo Regular" charset="0"/>
              </a:rPr>
              <a:t>СКК ОСНАЩЕНА ВСЕМ НЕОБХОДИМЫМ</a:t>
            </a:r>
          </a:p>
          <a:p>
            <a:pPr algn="l"/>
            <a:r>
              <a:rPr lang="ru-RU" sz="1400" b="1" dirty="0" smtClean="0">
                <a:solidFill>
                  <a:schemeClr val="tx2"/>
                </a:solidFill>
                <a:latin typeface="Candara" pitchFamily="34" charset="0"/>
                <a:sym typeface="Aleo Regular" charset="0"/>
              </a:rPr>
              <a:t>СОВРЕМЕННЫМ ОБОРУДОВАНИЕМ И ОСУЩЕСТВЛЯЕТ:</a:t>
            </a:r>
            <a:endParaRPr lang="ru-RU" sz="1400" b="1" dirty="0">
              <a:solidFill>
                <a:schemeClr val="tx2"/>
              </a:solidFill>
              <a:latin typeface="Candara" pitchFamily="34" charset="0"/>
              <a:sym typeface="Aleo Regular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585" y="324247"/>
            <a:ext cx="9171147" cy="540320"/>
          </a:xfrm>
        </p:spPr>
        <p:txBody>
          <a:bodyPr/>
          <a:lstStyle/>
          <a:p>
            <a:r>
              <a:rPr lang="ru-RU" dirty="0" smtClean="0"/>
              <a:t>СЛУЖБА КОНТРОЛЯ КАЧЕСТВА (СКК)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371669" y="6667242"/>
            <a:ext cx="2377705" cy="402567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02593" y="347238"/>
            <a:ext cx="9171147" cy="540320"/>
          </a:xfrm>
        </p:spPr>
        <p:txBody>
          <a:bodyPr>
            <a:normAutofit/>
          </a:bodyPr>
          <a:lstStyle/>
          <a:p>
            <a:r>
              <a:rPr lang="ru-RU" dirty="0"/>
              <a:t>НАШИ ПРЕИМУЩЕСТВА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23501" y="1181559"/>
            <a:ext cx="551449" cy="732333"/>
            <a:chOff x="1331640" y="1208946"/>
            <a:chExt cx="494835" cy="664220"/>
          </a:xfrm>
        </p:grpSpPr>
        <p:sp>
          <p:nvSpPr>
            <p:cNvPr id="19" name="TextBox 18"/>
            <p:cNvSpPr txBox="1"/>
            <p:nvPr/>
          </p:nvSpPr>
          <p:spPr>
            <a:xfrm>
              <a:off x="1331640" y="1208946"/>
              <a:ext cx="494835" cy="664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422025" y="1670489"/>
              <a:ext cx="2494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18"/>
          <p:cNvSpPr/>
          <p:nvPr/>
        </p:nvSpPr>
        <p:spPr>
          <a:xfrm>
            <a:off x="741935" y="4061229"/>
            <a:ext cx="7141210" cy="941500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2245" h="105210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12245" y="25555"/>
                  <a:pt x="4412245" y="57079"/>
                </a:cubicBezTo>
                <a:lnTo>
                  <a:pt x="4300574" y="1052106"/>
                </a:ln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749168" y="1044327"/>
            <a:ext cx="7141210" cy="941500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2245" h="105210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12245" y="25555"/>
                  <a:pt x="4412245" y="57079"/>
                </a:cubicBezTo>
                <a:lnTo>
                  <a:pt x="4300574" y="1052106"/>
                </a:ln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8"/>
          <p:cNvSpPr/>
          <p:nvPr/>
        </p:nvSpPr>
        <p:spPr>
          <a:xfrm>
            <a:off x="1917034" y="1167634"/>
            <a:ext cx="7194377" cy="1083578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  <a:gd name="connsiteX0" fmla="*/ 163773 w 4440487"/>
              <a:gd name="connsiteY0" fmla="*/ 57079 h 1067876"/>
              <a:gd name="connsiteX1" fmla="*/ 220852 w 4440487"/>
              <a:gd name="connsiteY1" fmla="*/ 0 h 1067876"/>
              <a:gd name="connsiteX2" fmla="*/ 4355166 w 4440487"/>
              <a:gd name="connsiteY2" fmla="*/ 0 h 1067876"/>
              <a:gd name="connsiteX3" fmla="*/ 4412245 w 4440487"/>
              <a:gd name="connsiteY3" fmla="*/ 57079 h 1067876"/>
              <a:gd name="connsiteX4" fmla="*/ 4440487 w 4440487"/>
              <a:gd name="connsiteY4" fmla="*/ 1067876 h 1067876"/>
              <a:gd name="connsiteX5" fmla="*/ 0 w 4440487"/>
              <a:gd name="connsiteY5" fmla="*/ 1049618 h 1067876"/>
              <a:gd name="connsiteX6" fmla="*/ 163773 w 4440487"/>
              <a:gd name="connsiteY6" fmla="*/ 57079 h 1067876"/>
              <a:gd name="connsiteX0" fmla="*/ 163773 w 4440487"/>
              <a:gd name="connsiteY0" fmla="*/ 57079 h 1067876"/>
              <a:gd name="connsiteX1" fmla="*/ 220852 w 4440487"/>
              <a:gd name="connsiteY1" fmla="*/ 0 h 1067876"/>
              <a:gd name="connsiteX2" fmla="*/ 4355166 w 4440487"/>
              <a:gd name="connsiteY2" fmla="*/ 0 h 1067876"/>
              <a:gd name="connsiteX3" fmla="*/ 4428669 w 4440487"/>
              <a:gd name="connsiteY3" fmla="*/ 57079 h 1067876"/>
              <a:gd name="connsiteX4" fmla="*/ 4440487 w 4440487"/>
              <a:gd name="connsiteY4" fmla="*/ 1067876 h 1067876"/>
              <a:gd name="connsiteX5" fmla="*/ 0 w 4440487"/>
              <a:gd name="connsiteY5" fmla="*/ 1049618 h 1067876"/>
              <a:gd name="connsiteX6" fmla="*/ 163773 w 4440487"/>
              <a:gd name="connsiteY6" fmla="*/ 57079 h 1067876"/>
              <a:gd name="connsiteX0" fmla="*/ 163773 w 4445094"/>
              <a:gd name="connsiteY0" fmla="*/ 57079 h 1067876"/>
              <a:gd name="connsiteX1" fmla="*/ 220852 w 4445094"/>
              <a:gd name="connsiteY1" fmla="*/ 0 h 1067876"/>
              <a:gd name="connsiteX2" fmla="*/ 4355166 w 4445094"/>
              <a:gd name="connsiteY2" fmla="*/ 0 h 1067876"/>
              <a:gd name="connsiteX3" fmla="*/ 4445094 w 4445094"/>
              <a:gd name="connsiteY3" fmla="*/ 48439 h 1067876"/>
              <a:gd name="connsiteX4" fmla="*/ 4440487 w 4445094"/>
              <a:gd name="connsiteY4" fmla="*/ 1067876 h 1067876"/>
              <a:gd name="connsiteX5" fmla="*/ 0 w 4445094"/>
              <a:gd name="connsiteY5" fmla="*/ 1049618 h 1067876"/>
              <a:gd name="connsiteX6" fmla="*/ 163773 w 4445094"/>
              <a:gd name="connsiteY6" fmla="*/ 57079 h 106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094" h="106787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45094" y="16915"/>
                  <a:pt x="4445094" y="48439"/>
                </a:cubicBezTo>
                <a:cubicBezTo>
                  <a:pt x="4443558" y="388251"/>
                  <a:pt x="4442023" y="728064"/>
                  <a:pt x="4440487" y="1067876"/>
                </a:cubicBez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243255" y="1124838"/>
            <a:ext cx="551449" cy="732333"/>
            <a:chOff x="1186117" y="1458256"/>
            <a:chExt cx="526106" cy="721878"/>
          </a:xfrm>
        </p:grpSpPr>
        <p:sp>
          <p:nvSpPr>
            <p:cNvPr id="26" name="TextBox 25"/>
            <p:cNvSpPr txBox="1"/>
            <p:nvPr/>
          </p:nvSpPr>
          <p:spPr>
            <a:xfrm>
              <a:off x="1186117" y="1458256"/>
              <a:ext cx="526106" cy="72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267578" y="1926456"/>
              <a:ext cx="16695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52516" y="1412986"/>
            <a:ext cx="7002903" cy="696357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1300" b="1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Цена</a:t>
            </a:r>
            <a:r>
              <a: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. Продукция производится на сырьевой основе, произведенной в РФ.</a:t>
            </a:r>
            <a:br>
              <a: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</a:br>
            <a:r>
              <a: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Содержание иностранных компонентов от 4 до 10% в зависимости от продукта,</a:t>
            </a:r>
          </a:p>
          <a:p>
            <a:r>
              <a: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что снижает себестоимость компаундов. </a:t>
            </a:r>
          </a:p>
        </p:txBody>
      </p:sp>
      <p:pic>
        <p:nvPicPr>
          <p:cNvPr id="29" name="Picture 2" descr="C:\Users\USFR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12" y="4126126"/>
            <a:ext cx="820450" cy="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913083" y="4168535"/>
            <a:ext cx="7218965" cy="1083578"/>
            <a:chOff x="1913083" y="4450276"/>
            <a:chExt cx="7218965" cy="1083578"/>
          </a:xfrm>
        </p:grpSpPr>
        <p:sp>
          <p:nvSpPr>
            <p:cNvPr id="24" name="Скругленный прямоугольник 18"/>
            <p:cNvSpPr/>
            <p:nvPr/>
          </p:nvSpPr>
          <p:spPr>
            <a:xfrm>
              <a:off x="1913083" y="4450276"/>
              <a:ext cx="7194377" cy="1083578"/>
            </a:xfrm>
            <a:custGeom>
              <a:avLst/>
              <a:gdLst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248472 w 4248472"/>
                <a:gd name="connsiteY4" fmla="*/ 1022322 h 1079401"/>
                <a:gd name="connsiteX5" fmla="*/ 4191393 w 4248472"/>
                <a:gd name="connsiteY5" fmla="*/ 1079401 h 1079401"/>
                <a:gd name="connsiteX6" fmla="*/ 57079 w 4248472"/>
                <a:gd name="connsiteY6" fmla="*/ 1079401 h 1079401"/>
                <a:gd name="connsiteX7" fmla="*/ 0 w 4248472"/>
                <a:gd name="connsiteY7" fmla="*/ 1022322 h 1079401"/>
                <a:gd name="connsiteX8" fmla="*/ 0 w 4248472"/>
                <a:gd name="connsiteY8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91393 w 4248472"/>
                <a:gd name="connsiteY4" fmla="*/ 1079401 h 1079401"/>
                <a:gd name="connsiteX5" fmla="*/ 57079 w 4248472"/>
                <a:gd name="connsiteY5" fmla="*/ 1079401 h 1079401"/>
                <a:gd name="connsiteX6" fmla="*/ 0 w 4248472"/>
                <a:gd name="connsiteY6" fmla="*/ 1022322 h 1079401"/>
                <a:gd name="connsiteX7" fmla="*/ 0 w 4248472"/>
                <a:gd name="connsiteY7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23154 w 4248472"/>
                <a:gd name="connsiteY4" fmla="*/ 1079401 h 1079401"/>
                <a:gd name="connsiteX5" fmla="*/ 57079 w 4248472"/>
                <a:gd name="connsiteY5" fmla="*/ 1079401 h 1079401"/>
                <a:gd name="connsiteX6" fmla="*/ 0 w 4248472"/>
                <a:gd name="connsiteY6" fmla="*/ 1022322 h 1079401"/>
                <a:gd name="connsiteX7" fmla="*/ 0 w 4248472"/>
                <a:gd name="connsiteY7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23154 w 4248472"/>
                <a:gd name="connsiteY4" fmla="*/ 1079401 h 1079401"/>
                <a:gd name="connsiteX5" fmla="*/ 0 w 4248472"/>
                <a:gd name="connsiteY5" fmla="*/ 1022322 h 1079401"/>
                <a:gd name="connsiteX6" fmla="*/ 0 w 4248472"/>
                <a:gd name="connsiteY6" fmla="*/ 57079 h 1079401"/>
                <a:gd name="connsiteX0" fmla="*/ 109182 w 4357654"/>
                <a:gd name="connsiteY0" fmla="*/ 57079 h 1079401"/>
                <a:gd name="connsiteX1" fmla="*/ 166261 w 4357654"/>
                <a:gd name="connsiteY1" fmla="*/ 0 h 1079401"/>
                <a:gd name="connsiteX2" fmla="*/ 4300575 w 4357654"/>
                <a:gd name="connsiteY2" fmla="*/ 0 h 1079401"/>
                <a:gd name="connsiteX3" fmla="*/ 4357654 w 4357654"/>
                <a:gd name="connsiteY3" fmla="*/ 57079 h 1079401"/>
                <a:gd name="connsiteX4" fmla="*/ 4232336 w 4357654"/>
                <a:gd name="connsiteY4" fmla="*/ 1079401 h 1079401"/>
                <a:gd name="connsiteX5" fmla="*/ 0 w 4357654"/>
                <a:gd name="connsiteY5" fmla="*/ 1022322 h 1079401"/>
                <a:gd name="connsiteX6" fmla="*/ 109182 w 4357654"/>
                <a:gd name="connsiteY6" fmla="*/ 57079 h 1079401"/>
                <a:gd name="connsiteX0" fmla="*/ 163773 w 4412245"/>
                <a:gd name="connsiteY0" fmla="*/ 57079 h 1079401"/>
                <a:gd name="connsiteX1" fmla="*/ 220852 w 4412245"/>
                <a:gd name="connsiteY1" fmla="*/ 0 h 1079401"/>
                <a:gd name="connsiteX2" fmla="*/ 4355166 w 4412245"/>
                <a:gd name="connsiteY2" fmla="*/ 0 h 1079401"/>
                <a:gd name="connsiteX3" fmla="*/ 4412245 w 4412245"/>
                <a:gd name="connsiteY3" fmla="*/ 57079 h 1079401"/>
                <a:gd name="connsiteX4" fmla="*/ 4286927 w 4412245"/>
                <a:gd name="connsiteY4" fmla="*/ 1079401 h 1079401"/>
                <a:gd name="connsiteX5" fmla="*/ 0 w 4412245"/>
                <a:gd name="connsiteY5" fmla="*/ 1049618 h 1079401"/>
                <a:gd name="connsiteX6" fmla="*/ 163773 w 4412245"/>
                <a:gd name="connsiteY6" fmla="*/ 57079 h 1079401"/>
                <a:gd name="connsiteX0" fmla="*/ 163773 w 4412245"/>
                <a:gd name="connsiteY0" fmla="*/ 57079 h 1052106"/>
                <a:gd name="connsiteX1" fmla="*/ 220852 w 4412245"/>
                <a:gd name="connsiteY1" fmla="*/ 0 h 1052106"/>
                <a:gd name="connsiteX2" fmla="*/ 4355166 w 4412245"/>
                <a:gd name="connsiteY2" fmla="*/ 0 h 1052106"/>
                <a:gd name="connsiteX3" fmla="*/ 4412245 w 4412245"/>
                <a:gd name="connsiteY3" fmla="*/ 57079 h 1052106"/>
                <a:gd name="connsiteX4" fmla="*/ 4300574 w 4412245"/>
                <a:gd name="connsiteY4" fmla="*/ 1052106 h 1052106"/>
                <a:gd name="connsiteX5" fmla="*/ 0 w 4412245"/>
                <a:gd name="connsiteY5" fmla="*/ 1049618 h 1052106"/>
                <a:gd name="connsiteX6" fmla="*/ 163773 w 4412245"/>
                <a:gd name="connsiteY6" fmla="*/ 57079 h 1052106"/>
                <a:gd name="connsiteX0" fmla="*/ 163773 w 4440487"/>
                <a:gd name="connsiteY0" fmla="*/ 57079 h 1067876"/>
                <a:gd name="connsiteX1" fmla="*/ 220852 w 4440487"/>
                <a:gd name="connsiteY1" fmla="*/ 0 h 1067876"/>
                <a:gd name="connsiteX2" fmla="*/ 4355166 w 4440487"/>
                <a:gd name="connsiteY2" fmla="*/ 0 h 1067876"/>
                <a:gd name="connsiteX3" fmla="*/ 4412245 w 4440487"/>
                <a:gd name="connsiteY3" fmla="*/ 57079 h 1067876"/>
                <a:gd name="connsiteX4" fmla="*/ 4440487 w 4440487"/>
                <a:gd name="connsiteY4" fmla="*/ 1067876 h 1067876"/>
                <a:gd name="connsiteX5" fmla="*/ 0 w 4440487"/>
                <a:gd name="connsiteY5" fmla="*/ 1049618 h 1067876"/>
                <a:gd name="connsiteX6" fmla="*/ 163773 w 4440487"/>
                <a:gd name="connsiteY6" fmla="*/ 57079 h 1067876"/>
                <a:gd name="connsiteX0" fmla="*/ 163773 w 4440487"/>
                <a:gd name="connsiteY0" fmla="*/ 57079 h 1067876"/>
                <a:gd name="connsiteX1" fmla="*/ 220852 w 4440487"/>
                <a:gd name="connsiteY1" fmla="*/ 0 h 1067876"/>
                <a:gd name="connsiteX2" fmla="*/ 4355166 w 4440487"/>
                <a:gd name="connsiteY2" fmla="*/ 0 h 1067876"/>
                <a:gd name="connsiteX3" fmla="*/ 4428669 w 4440487"/>
                <a:gd name="connsiteY3" fmla="*/ 57079 h 1067876"/>
                <a:gd name="connsiteX4" fmla="*/ 4440487 w 4440487"/>
                <a:gd name="connsiteY4" fmla="*/ 1067876 h 1067876"/>
                <a:gd name="connsiteX5" fmla="*/ 0 w 4440487"/>
                <a:gd name="connsiteY5" fmla="*/ 1049618 h 1067876"/>
                <a:gd name="connsiteX6" fmla="*/ 163773 w 4440487"/>
                <a:gd name="connsiteY6" fmla="*/ 57079 h 1067876"/>
                <a:gd name="connsiteX0" fmla="*/ 163773 w 4445094"/>
                <a:gd name="connsiteY0" fmla="*/ 57079 h 1067876"/>
                <a:gd name="connsiteX1" fmla="*/ 220852 w 4445094"/>
                <a:gd name="connsiteY1" fmla="*/ 0 h 1067876"/>
                <a:gd name="connsiteX2" fmla="*/ 4355166 w 4445094"/>
                <a:gd name="connsiteY2" fmla="*/ 0 h 1067876"/>
                <a:gd name="connsiteX3" fmla="*/ 4445094 w 4445094"/>
                <a:gd name="connsiteY3" fmla="*/ 48439 h 1067876"/>
                <a:gd name="connsiteX4" fmla="*/ 4440487 w 4445094"/>
                <a:gd name="connsiteY4" fmla="*/ 1067876 h 1067876"/>
                <a:gd name="connsiteX5" fmla="*/ 0 w 4445094"/>
                <a:gd name="connsiteY5" fmla="*/ 1049618 h 1067876"/>
                <a:gd name="connsiteX6" fmla="*/ 163773 w 4445094"/>
                <a:gd name="connsiteY6" fmla="*/ 57079 h 106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5094" h="1067876">
                  <a:moveTo>
                    <a:pt x="163773" y="57079"/>
                  </a:moveTo>
                  <a:cubicBezTo>
                    <a:pt x="163773" y="25555"/>
                    <a:pt x="189328" y="0"/>
                    <a:pt x="220852" y="0"/>
                  </a:cubicBezTo>
                  <a:lnTo>
                    <a:pt x="4355166" y="0"/>
                  </a:lnTo>
                  <a:cubicBezTo>
                    <a:pt x="4386690" y="0"/>
                    <a:pt x="4445094" y="16915"/>
                    <a:pt x="4445094" y="48439"/>
                  </a:cubicBezTo>
                  <a:cubicBezTo>
                    <a:pt x="4443558" y="388251"/>
                    <a:pt x="4442023" y="728064"/>
                    <a:pt x="4440487" y="1067876"/>
                  </a:cubicBezTo>
                  <a:lnTo>
                    <a:pt x="0" y="1049618"/>
                  </a:lnTo>
                  <a:lnTo>
                    <a:pt x="163773" y="570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262" tIns="47631" rIns="95262" bIns="47631"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6459" y="4726666"/>
              <a:ext cx="6845589" cy="496302"/>
            </a:xfrm>
            <a:prstGeom prst="rect">
              <a:avLst/>
            </a:prstGeom>
            <a:noFill/>
          </p:spPr>
          <p:txBody>
            <a:bodyPr wrap="square" lIns="95262" tIns="47631" rIns="95262" bIns="47631" rtlCol="0">
              <a:spAutoFit/>
            </a:bodyPr>
            <a:lstStyle/>
            <a:p>
              <a:r>
                <a:rPr lang="ru-RU" sz="1300" b="1" i="1" dirty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Логистика</a:t>
              </a:r>
              <a:r>
                <a:rPr lang="ru-RU" sz="1300" i="1" dirty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. Сроки поставки значительно сокращаются за счет отсутствия</a:t>
              </a:r>
            </a:p>
            <a:p>
              <a:r>
                <a:rPr lang="ru-RU" sz="1300" i="1" dirty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таможенного </a:t>
              </a:r>
              <a:r>
                <a:rPr lang="ru-RU" sz="1300" i="1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оформления.</a:t>
              </a:r>
              <a:endPara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</p:txBody>
        </p:sp>
      </p:grpSp>
      <p:sp>
        <p:nvSpPr>
          <p:cNvPr id="31" name="Скругленный прямоугольник 18"/>
          <p:cNvSpPr/>
          <p:nvPr/>
        </p:nvSpPr>
        <p:spPr>
          <a:xfrm>
            <a:off x="741935" y="2552779"/>
            <a:ext cx="7141210" cy="941500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2245" h="105210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12245" y="25555"/>
                  <a:pt x="4412245" y="57079"/>
                </a:cubicBezTo>
                <a:lnTo>
                  <a:pt x="4300574" y="1052106"/>
                </a:ln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18"/>
          <p:cNvSpPr/>
          <p:nvPr/>
        </p:nvSpPr>
        <p:spPr>
          <a:xfrm>
            <a:off x="1913083" y="2660084"/>
            <a:ext cx="7194377" cy="1083578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  <a:gd name="connsiteX0" fmla="*/ 163773 w 4440487"/>
              <a:gd name="connsiteY0" fmla="*/ 57079 h 1067876"/>
              <a:gd name="connsiteX1" fmla="*/ 220852 w 4440487"/>
              <a:gd name="connsiteY1" fmla="*/ 0 h 1067876"/>
              <a:gd name="connsiteX2" fmla="*/ 4355166 w 4440487"/>
              <a:gd name="connsiteY2" fmla="*/ 0 h 1067876"/>
              <a:gd name="connsiteX3" fmla="*/ 4412245 w 4440487"/>
              <a:gd name="connsiteY3" fmla="*/ 57079 h 1067876"/>
              <a:gd name="connsiteX4" fmla="*/ 4440487 w 4440487"/>
              <a:gd name="connsiteY4" fmla="*/ 1067876 h 1067876"/>
              <a:gd name="connsiteX5" fmla="*/ 0 w 4440487"/>
              <a:gd name="connsiteY5" fmla="*/ 1049618 h 1067876"/>
              <a:gd name="connsiteX6" fmla="*/ 163773 w 4440487"/>
              <a:gd name="connsiteY6" fmla="*/ 57079 h 1067876"/>
              <a:gd name="connsiteX0" fmla="*/ 163773 w 4440487"/>
              <a:gd name="connsiteY0" fmla="*/ 57079 h 1067876"/>
              <a:gd name="connsiteX1" fmla="*/ 220852 w 4440487"/>
              <a:gd name="connsiteY1" fmla="*/ 0 h 1067876"/>
              <a:gd name="connsiteX2" fmla="*/ 4355166 w 4440487"/>
              <a:gd name="connsiteY2" fmla="*/ 0 h 1067876"/>
              <a:gd name="connsiteX3" fmla="*/ 4428669 w 4440487"/>
              <a:gd name="connsiteY3" fmla="*/ 57079 h 1067876"/>
              <a:gd name="connsiteX4" fmla="*/ 4440487 w 4440487"/>
              <a:gd name="connsiteY4" fmla="*/ 1067876 h 1067876"/>
              <a:gd name="connsiteX5" fmla="*/ 0 w 4440487"/>
              <a:gd name="connsiteY5" fmla="*/ 1049618 h 1067876"/>
              <a:gd name="connsiteX6" fmla="*/ 163773 w 4440487"/>
              <a:gd name="connsiteY6" fmla="*/ 57079 h 1067876"/>
              <a:gd name="connsiteX0" fmla="*/ 163773 w 4445094"/>
              <a:gd name="connsiteY0" fmla="*/ 57079 h 1067876"/>
              <a:gd name="connsiteX1" fmla="*/ 220852 w 4445094"/>
              <a:gd name="connsiteY1" fmla="*/ 0 h 1067876"/>
              <a:gd name="connsiteX2" fmla="*/ 4355166 w 4445094"/>
              <a:gd name="connsiteY2" fmla="*/ 0 h 1067876"/>
              <a:gd name="connsiteX3" fmla="*/ 4445094 w 4445094"/>
              <a:gd name="connsiteY3" fmla="*/ 48439 h 1067876"/>
              <a:gd name="connsiteX4" fmla="*/ 4440487 w 4445094"/>
              <a:gd name="connsiteY4" fmla="*/ 1067876 h 1067876"/>
              <a:gd name="connsiteX5" fmla="*/ 0 w 4445094"/>
              <a:gd name="connsiteY5" fmla="*/ 1049618 h 1067876"/>
              <a:gd name="connsiteX6" fmla="*/ 163773 w 4445094"/>
              <a:gd name="connsiteY6" fmla="*/ 57079 h 106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094" h="106787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45094" y="16915"/>
                  <a:pt x="4445094" y="48439"/>
                </a:cubicBezTo>
                <a:cubicBezTo>
                  <a:pt x="4443558" y="388251"/>
                  <a:pt x="4442023" y="728064"/>
                  <a:pt x="4440487" y="1067876"/>
                </a:cubicBez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286459" y="2876431"/>
            <a:ext cx="6845589" cy="296247"/>
          </a:xfrm>
          <a:prstGeom prst="rect">
            <a:avLst/>
          </a:prstGeom>
          <a:noFill/>
        </p:spPr>
        <p:txBody>
          <a:bodyPr wrap="square" lIns="95262" tIns="47631" rIns="95262" bIns="47631" rtlCol="0">
            <a:spAutoFit/>
          </a:bodyPr>
          <a:lstStyle/>
          <a:p>
            <a:r>
              <a:rPr lang="ru-RU" sz="1300" b="1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Качество </a:t>
            </a:r>
            <a:r>
              <a:rPr lang="ru-RU" sz="1300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материала </a:t>
            </a:r>
            <a:r>
              <a:rPr lang="ru-RU" sz="1300" i="1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не уступает современным европейским </a:t>
            </a:r>
            <a:r>
              <a:rPr lang="ru-RU" sz="1300" i="1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аналогам.</a:t>
            </a:r>
            <a:endParaRPr lang="ru-RU" sz="1300" i="1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119114" y="2610681"/>
            <a:ext cx="769048" cy="760862"/>
            <a:chOff x="1004218" y="2689427"/>
            <a:chExt cx="748902" cy="748902"/>
          </a:xfrm>
        </p:grpSpPr>
        <p:sp>
          <p:nvSpPr>
            <p:cNvPr id="35" name="12-конечная звезда 34"/>
            <p:cNvSpPr/>
            <p:nvPr/>
          </p:nvSpPr>
          <p:spPr>
            <a:xfrm>
              <a:off x="1004218" y="2689427"/>
              <a:ext cx="748902" cy="748902"/>
            </a:xfrm>
            <a:prstGeom prst="star12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>
                <a:latin typeface="Arial Black" pitchFamily="34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37951" y="2823160"/>
              <a:ext cx="481437" cy="48143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7611" y="2917837"/>
              <a:ext cx="490470" cy="257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100%</a:t>
              </a:r>
            </a:p>
          </p:txBody>
        </p:sp>
      </p:grpSp>
      <p:sp>
        <p:nvSpPr>
          <p:cNvPr id="40" name="Скругленный прямоугольник 18"/>
          <p:cNvSpPr/>
          <p:nvPr/>
        </p:nvSpPr>
        <p:spPr>
          <a:xfrm>
            <a:off x="765253" y="5587122"/>
            <a:ext cx="7141210" cy="941500"/>
          </a:xfrm>
          <a:custGeom>
            <a:avLst/>
            <a:gdLst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248472 w 4248472"/>
              <a:gd name="connsiteY4" fmla="*/ 1022322 h 1079401"/>
              <a:gd name="connsiteX5" fmla="*/ 4191393 w 4248472"/>
              <a:gd name="connsiteY5" fmla="*/ 1079401 h 1079401"/>
              <a:gd name="connsiteX6" fmla="*/ 57079 w 4248472"/>
              <a:gd name="connsiteY6" fmla="*/ 1079401 h 1079401"/>
              <a:gd name="connsiteX7" fmla="*/ 0 w 4248472"/>
              <a:gd name="connsiteY7" fmla="*/ 1022322 h 1079401"/>
              <a:gd name="connsiteX8" fmla="*/ 0 w 4248472"/>
              <a:gd name="connsiteY8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91393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57079 w 4248472"/>
              <a:gd name="connsiteY5" fmla="*/ 1079401 h 1079401"/>
              <a:gd name="connsiteX6" fmla="*/ 0 w 4248472"/>
              <a:gd name="connsiteY6" fmla="*/ 1022322 h 1079401"/>
              <a:gd name="connsiteX7" fmla="*/ 0 w 4248472"/>
              <a:gd name="connsiteY7" fmla="*/ 57079 h 1079401"/>
              <a:gd name="connsiteX0" fmla="*/ 0 w 4248472"/>
              <a:gd name="connsiteY0" fmla="*/ 57079 h 1079401"/>
              <a:gd name="connsiteX1" fmla="*/ 57079 w 4248472"/>
              <a:gd name="connsiteY1" fmla="*/ 0 h 1079401"/>
              <a:gd name="connsiteX2" fmla="*/ 4191393 w 4248472"/>
              <a:gd name="connsiteY2" fmla="*/ 0 h 1079401"/>
              <a:gd name="connsiteX3" fmla="*/ 4248472 w 4248472"/>
              <a:gd name="connsiteY3" fmla="*/ 57079 h 1079401"/>
              <a:gd name="connsiteX4" fmla="*/ 4123154 w 4248472"/>
              <a:gd name="connsiteY4" fmla="*/ 1079401 h 1079401"/>
              <a:gd name="connsiteX5" fmla="*/ 0 w 4248472"/>
              <a:gd name="connsiteY5" fmla="*/ 1022322 h 1079401"/>
              <a:gd name="connsiteX6" fmla="*/ 0 w 4248472"/>
              <a:gd name="connsiteY6" fmla="*/ 57079 h 1079401"/>
              <a:gd name="connsiteX0" fmla="*/ 109182 w 4357654"/>
              <a:gd name="connsiteY0" fmla="*/ 57079 h 1079401"/>
              <a:gd name="connsiteX1" fmla="*/ 166261 w 4357654"/>
              <a:gd name="connsiteY1" fmla="*/ 0 h 1079401"/>
              <a:gd name="connsiteX2" fmla="*/ 4300575 w 4357654"/>
              <a:gd name="connsiteY2" fmla="*/ 0 h 1079401"/>
              <a:gd name="connsiteX3" fmla="*/ 4357654 w 4357654"/>
              <a:gd name="connsiteY3" fmla="*/ 57079 h 1079401"/>
              <a:gd name="connsiteX4" fmla="*/ 4232336 w 4357654"/>
              <a:gd name="connsiteY4" fmla="*/ 1079401 h 1079401"/>
              <a:gd name="connsiteX5" fmla="*/ 0 w 4357654"/>
              <a:gd name="connsiteY5" fmla="*/ 1022322 h 1079401"/>
              <a:gd name="connsiteX6" fmla="*/ 109182 w 4357654"/>
              <a:gd name="connsiteY6" fmla="*/ 57079 h 1079401"/>
              <a:gd name="connsiteX0" fmla="*/ 163773 w 4412245"/>
              <a:gd name="connsiteY0" fmla="*/ 57079 h 1079401"/>
              <a:gd name="connsiteX1" fmla="*/ 220852 w 4412245"/>
              <a:gd name="connsiteY1" fmla="*/ 0 h 1079401"/>
              <a:gd name="connsiteX2" fmla="*/ 4355166 w 4412245"/>
              <a:gd name="connsiteY2" fmla="*/ 0 h 1079401"/>
              <a:gd name="connsiteX3" fmla="*/ 4412245 w 4412245"/>
              <a:gd name="connsiteY3" fmla="*/ 57079 h 1079401"/>
              <a:gd name="connsiteX4" fmla="*/ 4286927 w 4412245"/>
              <a:gd name="connsiteY4" fmla="*/ 1079401 h 1079401"/>
              <a:gd name="connsiteX5" fmla="*/ 0 w 4412245"/>
              <a:gd name="connsiteY5" fmla="*/ 1049618 h 1079401"/>
              <a:gd name="connsiteX6" fmla="*/ 163773 w 4412245"/>
              <a:gd name="connsiteY6" fmla="*/ 57079 h 1079401"/>
              <a:gd name="connsiteX0" fmla="*/ 163773 w 4412245"/>
              <a:gd name="connsiteY0" fmla="*/ 57079 h 1052106"/>
              <a:gd name="connsiteX1" fmla="*/ 220852 w 4412245"/>
              <a:gd name="connsiteY1" fmla="*/ 0 h 1052106"/>
              <a:gd name="connsiteX2" fmla="*/ 4355166 w 4412245"/>
              <a:gd name="connsiteY2" fmla="*/ 0 h 1052106"/>
              <a:gd name="connsiteX3" fmla="*/ 4412245 w 4412245"/>
              <a:gd name="connsiteY3" fmla="*/ 57079 h 1052106"/>
              <a:gd name="connsiteX4" fmla="*/ 4300574 w 4412245"/>
              <a:gd name="connsiteY4" fmla="*/ 1052106 h 1052106"/>
              <a:gd name="connsiteX5" fmla="*/ 0 w 4412245"/>
              <a:gd name="connsiteY5" fmla="*/ 1049618 h 1052106"/>
              <a:gd name="connsiteX6" fmla="*/ 163773 w 4412245"/>
              <a:gd name="connsiteY6" fmla="*/ 57079 h 105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2245" h="1052106">
                <a:moveTo>
                  <a:pt x="163773" y="57079"/>
                </a:moveTo>
                <a:cubicBezTo>
                  <a:pt x="163773" y="25555"/>
                  <a:pt x="189328" y="0"/>
                  <a:pt x="220852" y="0"/>
                </a:cubicBezTo>
                <a:lnTo>
                  <a:pt x="4355166" y="0"/>
                </a:lnTo>
                <a:cubicBezTo>
                  <a:pt x="4386690" y="0"/>
                  <a:pt x="4412245" y="25555"/>
                  <a:pt x="4412245" y="57079"/>
                </a:cubicBezTo>
                <a:lnTo>
                  <a:pt x="4300574" y="1052106"/>
                </a:lnTo>
                <a:lnTo>
                  <a:pt x="0" y="1049618"/>
                </a:lnTo>
                <a:lnTo>
                  <a:pt x="163773" y="570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62" tIns="47631" rIns="95262" bIns="47631"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38" y="5752458"/>
            <a:ext cx="580095" cy="610828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1908564" y="5726268"/>
            <a:ext cx="7218965" cy="1083578"/>
            <a:chOff x="1913083" y="4450276"/>
            <a:chExt cx="7218965" cy="1083578"/>
          </a:xfrm>
        </p:grpSpPr>
        <p:sp>
          <p:nvSpPr>
            <p:cNvPr id="42" name="Скругленный прямоугольник 18"/>
            <p:cNvSpPr/>
            <p:nvPr/>
          </p:nvSpPr>
          <p:spPr>
            <a:xfrm>
              <a:off x="1913083" y="4450276"/>
              <a:ext cx="7194377" cy="1083578"/>
            </a:xfrm>
            <a:custGeom>
              <a:avLst/>
              <a:gdLst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248472 w 4248472"/>
                <a:gd name="connsiteY4" fmla="*/ 1022322 h 1079401"/>
                <a:gd name="connsiteX5" fmla="*/ 4191393 w 4248472"/>
                <a:gd name="connsiteY5" fmla="*/ 1079401 h 1079401"/>
                <a:gd name="connsiteX6" fmla="*/ 57079 w 4248472"/>
                <a:gd name="connsiteY6" fmla="*/ 1079401 h 1079401"/>
                <a:gd name="connsiteX7" fmla="*/ 0 w 4248472"/>
                <a:gd name="connsiteY7" fmla="*/ 1022322 h 1079401"/>
                <a:gd name="connsiteX8" fmla="*/ 0 w 4248472"/>
                <a:gd name="connsiteY8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91393 w 4248472"/>
                <a:gd name="connsiteY4" fmla="*/ 1079401 h 1079401"/>
                <a:gd name="connsiteX5" fmla="*/ 57079 w 4248472"/>
                <a:gd name="connsiteY5" fmla="*/ 1079401 h 1079401"/>
                <a:gd name="connsiteX6" fmla="*/ 0 w 4248472"/>
                <a:gd name="connsiteY6" fmla="*/ 1022322 h 1079401"/>
                <a:gd name="connsiteX7" fmla="*/ 0 w 4248472"/>
                <a:gd name="connsiteY7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23154 w 4248472"/>
                <a:gd name="connsiteY4" fmla="*/ 1079401 h 1079401"/>
                <a:gd name="connsiteX5" fmla="*/ 57079 w 4248472"/>
                <a:gd name="connsiteY5" fmla="*/ 1079401 h 1079401"/>
                <a:gd name="connsiteX6" fmla="*/ 0 w 4248472"/>
                <a:gd name="connsiteY6" fmla="*/ 1022322 h 1079401"/>
                <a:gd name="connsiteX7" fmla="*/ 0 w 4248472"/>
                <a:gd name="connsiteY7" fmla="*/ 57079 h 1079401"/>
                <a:gd name="connsiteX0" fmla="*/ 0 w 4248472"/>
                <a:gd name="connsiteY0" fmla="*/ 57079 h 1079401"/>
                <a:gd name="connsiteX1" fmla="*/ 57079 w 4248472"/>
                <a:gd name="connsiteY1" fmla="*/ 0 h 1079401"/>
                <a:gd name="connsiteX2" fmla="*/ 4191393 w 4248472"/>
                <a:gd name="connsiteY2" fmla="*/ 0 h 1079401"/>
                <a:gd name="connsiteX3" fmla="*/ 4248472 w 4248472"/>
                <a:gd name="connsiteY3" fmla="*/ 57079 h 1079401"/>
                <a:gd name="connsiteX4" fmla="*/ 4123154 w 4248472"/>
                <a:gd name="connsiteY4" fmla="*/ 1079401 h 1079401"/>
                <a:gd name="connsiteX5" fmla="*/ 0 w 4248472"/>
                <a:gd name="connsiteY5" fmla="*/ 1022322 h 1079401"/>
                <a:gd name="connsiteX6" fmla="*/ 0 w 4248472"/>
                <a:gd name="connsiteY6" fmla="*/ 57079 h 1079401"/>
                <a:gd name="connsiteX0" fmla="*/ 109182 w 4357654"/>
                <a:gd name="connsiteY0" fmla="*/ 57079 h 1079401"/>
                <a:gd name="connsiteX1" fmla="*/ 166261 w 4357654"/>
                <a:gd name="connsiteY1" fmla="*/ 0 h 1079401"/>
                <a:gd name="connsiteX2" fmla="*/ 4300575 w 4357654"/>
                <a:gd name="connsiteY2" fmla="*/ 0 h 1079401"/>
                <a:gd name="connsiteX3" fmla="*/ 4357654 w 4357654"/>
                <a:gd name="connsiteY3" fmla="*/ 57079 h 1079401"/>
                <a:gd name="connsiteX4" fmla="*/ 4232336 w 4357654"/>
                <a:gd name="connsiteY4" fmla="*/ 1079401 h 1079401"/>
                <a:gd name="connsiteX5" fmla="*/ 0 w 4357654"/>
                <a:gd name="connsiteY5" fmla="*/ 1022322 h 1079401"/>
                <a:gd name="connsiteX6" fmla="*/ 109182 w 4357654"/>
                <a:gd name="connsiteY6" fmla="*/ 57079 h 1079401"/>
                <a:gd name="connsiteX0" fmla="*/ 163773 w 4412245"/>
                <a:gd name="connsiteY0" fmla="*/ 57079 h 1079401"/>
                <a:gd name="connsiteX1" fmla="*/ 220852 w 4412245"/>
                <a:gd name="connsiteY1" fmla="*/ 0 h 1079401"/>
                <a:gd name="connsiteX2" fmla="*/ 4355166 w 4412245"/>
                <a:gd name="connsiteY2" fmla="*/ 0 h 1079401"/>
                <a:gd name="connsiteX3" fmla="*/ 4412245 w 4412245"/>
                <a:gd name="connsiteY3" fmla="*/ 57079 h 1079401"/>
                <a:gd name="connsiteX4" fmla="*/ 4286927 w 4412245"/>
                <a:gd name="connsiteY4" fmla="*/ 1079401 h 1079401"/>
                <a:gd name="connsiteX5" fmla="*/ 0 w 4412245"/>
                <a:gd name="connsiteY5" fmla="*/ 1049618 h 1079401"/>
                <a:gd name="connsiteX6" fmla="*/ 163773 w 4412245"/>
                <a:gd name="connsiteY6" fmla="*/ 57079 h 1079401"/>
                <a:gd name="connsiteX0" fmla="*/ 163773 w 4412245"/>
                <a:gd name="connsiteY0" fmla="*/ 57079 h 1052106"/>
                <a:gd name="connsiteX1" fmla="*/ 220852 w 4412245"/>
                <a:gd name="connsiteY1" fmla="*/ 0 h 1052106"/>
                <a:gd name="connsiteX2" fmla="*/ 4355166 w 4412245"/>
                <a:gd name="connsiteY2" fmla="*/ 0 h 1052106"/>
                <a:gd name="connsiteX3" fmla="*/ 4412245 w 4412245"/>
                <a:gd name="connsiteY3" fmla="*/ 57079 h 1052106"/>
                <a:gd name="connsiteX4" fmla="*/ 4300574 w 4412245"/>
                <a:gd name="connsiteY4" fmla="*/ 1052106 h 1052106"/>
                <a:gd name="connsiteX5" fmla="*/ 0 w 4412245"/>
                <a:gd name="connsiteY5" fmla="*/ 1049618 h 1052106"/>
                <a:gd name="connsiteX6" fmla="*/ 163773 w 4412245"/>
                <a:gd name="connsiteY6" fmla="*/ 57079 h 1052106"/>
                <a:gd name="connsiteX0" fmla="*/ 163773 w 4440487"/>
                <a:gd name="connsiteY0" fmla="*/ 57079 h 1067876"/>
                <a:gd name="connsiteX1" fmla="*/ 220852 w 4440487"/>
                <a:gd name="connsiteY1" fmla="*/ 0 h 1067876"/>
                <a:gd name="connsiteX2" fmla="*/ 4355166 w 4440487"/>
                <a:gd name="connsiteY2" fmla="*/ 0 h 1067876"/>
                <a:gd name="connsiteX3" fmla="*/ 4412245 w 4440487"/>
                <a:gd name="connsiteY3" fmla="*/ 57079 h 1067876"/>
                <a:gd name="connsiteX4" fmla="*/ 4440487 w 4440487"/>
                <a:gd name="connsiteY4" fmla="*/ 1067876 h 1067876"/>
                <a:gd name="connsiteX5" fmla="*/ 0 w 4440487"/>
                <a:gd name="connsiteY5" fmla="*/ 1049618 h 1067876"/>
                <a:gd name="connsiteX6" fmla="*/ 163773 w 4440487"/>
                <a:gd name="connsiteY6" fmla="*/ 57079 h 1067876"/>
                <a:gd name="connsiteX0" fmla="*/ 163773 w 4440487"/>
                <a:gd name="connsiteY0" fmla="*/ 57079 h 1067876"/>
                <a:gd name="connsiteX1" fmla="*/ 220852 w 4440487"/>
                <a:gd name="connsiteY1" fmla="*/ 0 h 1067876"/>
                <a:gd name="connsiteX2" fmla="*/ 4355166 w 4440487"/>
                <a:gd name="connsiteY2" fmla="*/ 0 h 1067876"/>
                <a:gd name="connsiteX3" fmla="*/ 4428669 w 4440487"/>
                <a:gd name="connsiteY3" fmla="*/ 57079 h 1067876"/>
                <a:gd name="connsiteX4" fmla="*/ 4440487 w 4440487"/>
                <a:gd name="connsiteY4" fmla="*/ 1067876 h 1067876"/>
                <a:gd name="connsiteX5" fmla="*/ 0 w 4440487"/>
                <a:gd name="connsiteY5" fmla="*/ 1049618 h 1067876"/>
                <a:gd name="connsiteX6" fmla="*/ 163773 w 4440487"/>
                <a:gd name="connsiteY6" fmla="*/ 57079 h 1067876"/>
                <a:gd name="connsiteX0" fmla="*/ 163773 w 4445094"/>
                <a:gd name="connsiteY0" fmla="*/ 57079 h 1067876"/>
                <a:gd name="connsiteX1" fmla="*/ 220852 w 4445094"/>
                <a:gd name="connsiteY1" fmla="*/ 0 h 1067876"/>
                <a:gd name="connsiteX2" fmla="*/ 4355166 w 4445094"/>
                <a:gd name="connsiteY2" fmla="*/ 0 h 1067876"/>
                <a:gd name="connsiteX3" fmla="*/ 4445094 w 4445094"/>
                <a:gd name="connsiteY3" fmla="*/ 48439 h 1067876"/>
                <a:gd name="connsiteX4" fmla="*/ 4440487 w 4445094"/>
                <a:gd name="connsiteY4" fmla="*/ 1067876 h 1067876"/>
                <a:gd name="connsiteX5" fmla="*/ 0 w 4445094"/>
                <a:gd name="connsiteY5" fmla="*/ 1049618 h 1067876"/>
                <a:gd name="connsiteX6" fmla="*/ 163773 w 4445094"/>
                <a:gd name="connsiteY6" fmla="*/ 57079 h 106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5094" h="1067876">
                  <a:moveTo>
                    <a:pt x="163773" y="57079"/>
                  </a:moveTo>
                  <a:cubicBezTo>
                    <a:pt x="163773" y="25555"/>
                    <a:pt x="189328" y="0"/>
                    <a:pt x="220852" y="0"/>
                  </a:cubicBezTo>
                  <a:lnTo>
                    <a:pt x="4355166" y="0"/>
                  </a:lnTo>
                  <a:cubicBezTo>
                    <a:pt x="4386690" y="0"/>
                    <a:pt x="4445094" y="16915"/>
                    <a:pt x="4445094" y="48439"/>
                  </a:cubicBezTo>
                  <a:cubicBezTo>
                    <a:pt x="4443558" y="388251"/>
                    <a:pt x="4442023" y="728064"/>
                    <a:pt x="4440487" y="1067876"/>
                  </a:cubicBezTo>
                  <a:lnTo>
                    <a:pt x="0" y="1049618"/>
                  </a:lnTo>
                  <a:lnTo>
                    <a:pt x="163773" y="570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262" tIns="47631" rIns="95262" bIns="47631"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86459" y="4726666"/>
              <a:ext cx="6845589" cy="696357"/>
            </a:xfrm>
            <a:prstGeom prst="rect">
              <a:avLst/>
            </a:prstGeom>
            <a:noFill/>
          </p:spPr>
          <p:txBody>
            <a:bodyPr wrap="square" lIns="95262" tIns="47631" rIns="95262" bIns="47631" rtlCol="0">
              <a:spAutoFit/>
            </a:bodyPr>
            <a:lstStyle/>
            <a:p>
              <a:r>
                <a:rPr lang="ru-RU" sz="1300" b="1" i="1" dirty="0" smtClean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Инновации</a:t>
              </a:r>
              <a:r>
                <a:rPr lang="ru-RU" sz="1300" i="1" dirty="0"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. Наша компания открыта к сотрудничеству по инновационным решениям для компаундов в кабельной отрасли и уже ведет ряд таких проектов с кабельными заводами-партнерами.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658950" y="2384226"/>
            <a:ext cx="5056161" cy="20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2" tIns="47631" rIns="95262" bIns="476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АО «МЕТАКЛЭЙ</a:t>
            </a:r>
            <a:r>
              <a:rPr lang="ru-RU" sz="1300" b="1" dirty="0">
                <a:solidFill>
                  <a:srgbClr val="0070C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242500 Брянская область,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г. Карачев, ул. Карла Маркса,15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тел.8 (48335) 2-36 90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тел. 8 (499) 969-81-30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info@metaclay.com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www. metaclay.ru</a:t>
            </a:r>
            <a:endParaRPr lang="ru-RU" sz="1300" b="1" dirty="0">
              <a:solidFill>
                <a:schemeClr val="tx2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658950" y="988492"/>
            <a:ext cx="2908321" cy="149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62" tIns="47631" rIns="95262" bIns="4763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Тимофеева Дарья </a:t>
            </a:r>
            <a:r>
              <a:rPr lang="ru-RU" sz="1300" b="1" dirty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Тимофеева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Руководитель направления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по кабельной промышленности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hlinkClick r:id="rId2"/>
              </a:rPr>
              <a:t>Darya.Timofeeva@metaclay.com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+7 906 720 73 49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02593" y="4268054"/>
            <a:ext cx="511256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11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622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33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5244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1555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7866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34177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488" algn="l" defTabSz="95262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Зюкин Сергей Владимирович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Инженер-технолог. Ведущий специалист по внедрению кабельных композиций.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hlinkClick r:id="rId3"/>
              </a:rPr>
              <a:t>Sergey.Zyukin@metaclay.com</a:t>
            </a:r>
            <a:r>
              <a:rPr lang="ru-RU" sz="1300" b="1" dirty="0" smtClean="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  <a:endParaRPr lang="ru-RU" sz="1300" b="1" dirty="0">
              <a:solidFill>
                <a:schemeClr val="tx2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+7-965-108-55-63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300" dirty="0" smtClean="0">
              <a:solidFill>
                <a:srgbClr val="0066CC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0" y="7418159"/>
            <a:ext cx="10194223" cy="1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62499" y="1077747"/>
            <a:ext cx="6182849" cy="3631477"/>
            <a:chOff x="684215" y="1143393"/>
            <a:chExt cx="6480073" cy="384700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7" b="6445"/>
            <a:stretch/>
          </p:blipFill>
          <p:spPr>
            <a:xfrm>
              <a:off x="688108" y="1143393"/>
              <a:ext cx="6476180" cy="3847003"/>
            </a:xfrm>
            <a:prstGeom prst="round1Rect">
              <a:avLst>
                <a:gd name="adj" fmla="val 2070"/>
              </a:avLst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684215" y="1143394"/>
              <a:ext cx="3894" cy="384700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utoShape 16"/>
          <p:cNvSpPr>
            <a:spLocks/>
          </p:cNvSpPr>
          <p:nvPr/>
        </p:nvSpPr>
        <p:spPr bwMode="auto">
          <a:xfrm>
            <a:off x="7975401" y="1984483"/>
            <a:ext cx="2244869" cy="649148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r>
              <a:rPr lang="ru-RU" sz="13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компаундирование</a:t>
            </a:r>
          </a:p>
          <a:p>
            <a:pPr algn="l"/>
            <a:r>
              <a:rPr lang="ru-RU" sz="13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с осцилляцией</a:t>
            </a:r>
          </a:p>
        </p:txBody>
      </p:sp>
      <p:pic>
        <p:nvPicPr>
          <p:cNvPr id="11" name="Picture 4" descr="D:\МЕТАКЛЭЙ2\Презентации\Производство март 2015\иконки технологии полимеров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58" y="1933950"/>
            <a:ext cx="758290" cy="7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/>
          <p:cNvSpPr>
            <a:spLocks/>
          </p:cNvSpPr>
          <p:nvPr/>
        </p:nvSpPr>
        <p:spPr bwMode="auto">
          <a:xfrm>
            <a:off x="7160358" y="1077748"/>
            <a:ext cx="2615243" cy="604771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/>
                </a:solidFill>
                <a:latin typeface="Candara" pitchFamily="34" charset="0"/>
                <a:sym typeface="Aleo Regular" charset="0"/>
              </a:rPr>
              <a:t>ИСПОЛЬЗУЕМЫЕ</a:t>
            </a:r>
          </a:p>
          <a:p>
            <a:pPr algn="l"/>
            <a:r>
              <a:rPr lang="ru-RU" sz="1600" b="1" dirty="0" smtClean="0">
                <a:solidFill>
                  <a:schemeClr val="tx2"/>
                </a:solidFill>
                <a:latin typeface="Candara" pitchFamily="34" charset="0"/>
                <a:sym typeface="Aleo Regular" charset="0"/>
              </a:rPr>
              <a:t>ТЕХНОЛОГИИ</a:t>
            </a:r>
            <a:endParaRPr lang="ru-RU" sz="1600" b="1" dirty="0">
              <a:solidFill>
                <a:schemeClr val="accent1"/>
              </a:solidFill>
              <a:latin typeface="Candara" pitchFamily="34" charset="0"/>
              <a:sym typeface="Aleo Regular" charset="0"/>
            </a:endParaRPr>
          </a:p>
        </p:txBody>
      </p:sp>
      <p:pic>
        <p:nvPicPr>
          <p:cNvPr id="13" name="Picture 5" descr="D:\МЕТАКЛЭЙ2\Презентации\Производство март 2015\иконки технологии полимеров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16" y="3106257"/>
            <a:ext cx="758290" cy="7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6"/>
          <p:cNvSpPr>
            <a:spLocks/>
          </p:cNvSpPr>
          <p:nvPr/>
        </p:nvSpPr>
        <p:spPr bwMode="auto">
          <a:xfrm>
            <a:off x="8047409" y="3095975"/>
            <a:ext cx="2244869" cy="670826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r>
              <a:rPr lang="ru-RU" sz="13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реакционная</a:t>
            </a:r>
          </a:p>
          <a:p>
            <a:pPr algn="l"/>
            <a:r>
              <a:rPr lang="ru-RU" sz="13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экструзия</a:t>
            </a:r>
          </a:p>
          <a:p>
            <a:pPr algn="l"/>
            <a:r>
              <a:rPr lang="ru-RU" sz="1300" dirty="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  <a:sym typeface="Aleo Regular" charset="0"/>
              </a:rPr>
              <a:t>полимеров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585" y="5241651"/>
            <a:ext cx="3209857" cy="896411"/>
          </a:xfrm>
          <a:prstGeom prst="rect">
            <a:avLst/>
          </a:prstGeom>
          <a:noFill/>
        </p:spPr>
        <p:txBody>
          <a:bodyPr wrap="square" lIns="95262" tIns="47631" rIns="95262" bIns="47631" rtlCol="0">
            <a:spAutoFit/>
          </a:bodyPr>
          <a:lstStyle/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Компаунд 0-12/0-51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Компаунд 0-11/0-51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МЕТАЛЕН </a:t>
            </a: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ПЭ-11К</a:t>
            </a:r>
          </a:p>
          <a:p>
            <a:endParaRPr lang="ru-RU" sz="13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761778" y="4949446"/>
            <a:ext cx="7304454" cy="436657"/>
          </a:xfrm>
          <a:custGeom>
            <a:avLst/>
            <a:gdLst>
              <a:gd name="T0" fmla="*/ 4743450 w 21600"/>
              <a:gd name="T1" fmla="*/ 755650 h 21600"/>
              <a:gd name="T2" fmla="*/ 4743450 w 21600"/>
              <a:gd name="T3" fmla="*/ 755650 h 21600"/>
              <a:gd name="T4" fmla="*/ 4743450 w 21600"/>
              <a:gd name="T5" fmla="*/ 755650 h 21600"/>
              <a:gd name="T6" fmla="*/ 4743450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tx2"/>
                </a:solidFill>
                <a:latin typeface="Candara" pitchFamily="34" charset="0"/>
              </a:rPr>
              <a:t>ВЫПУСКАЕМЫЙ АССОРТИМЕНТ </a:t>
            </a:r>
            <a:r>
              <a:rPr lang="ru-RU" sz="1400" b="1" dirty="0" smtClean="0">
                <a:solidFill>
                  <a:schemeClr val="tx2"/>
                </a:solidFill>
                <a:latin typeface="Candara" pitchFamily="34" charset="0"/>
                <a:ea typeface="Aleo Regular" charset="0"/>
                <a:cs typeface="Aleo Regular" charset="0"/>
                <a:sym typeface="Aleo Regular" charset="0"/>
              </a:rPr>
              <a:t>МАТЕРИАЛОВ ДЛЯ КАБЕЛЬНОЙ ИЗОЛЯЦИИ</a:t>
            </a:r>
          </a:p>
          <a:p>
            <a:pPr algn="l"/>
            <a:endParaRPr lang="ru-RU" sz="1400" b="1" dirty="0" smtClean="0">
              <a:solidFill>
                <a:schemeClr val="tx2"/>
              </a:solidFill>
              <a:latin typeface="Candara" pitchFamily="34" charset="0"/>
              <a:ea typeface="Aleo Regular" charset="0"/>
              <a:cs typeface="Aleo Regular" charset="0"/>
              <a:sym typeface="Aleo Regular" charset="0"/>
            </a:endParaRPr>
          </a:p>
          <a:p>
            <a:pPr algn="l"/>
            <a:endParaRPr lang="ru-RU" sz="1400" b="1" dirty="0">
              <a:solidFill>
                <a:schemeClr val="tx2"/>
              </a:solidFill>
              <a:latin typeface="Candara" pitchFamily="34" charset="0"/>
              <a:ea typeface="Aleo Regular" charset="0"/>
              <a:cs typeface="Aleo Regular" charset="0"/>
              <a:sym typeface="Ale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8688" y="5241650"/>
            <a:ext cx="4295515" cy="696357"/>
          </a:xfrm>
          <a:prstGeom prst="rect">
            <a:avLst/>
          </a:prstGeom>
          <a:noFill/>
        </p:spPr>
        <p:txBody>
          <a:bodyPr wrap="square" lIns="95262" tIns="47631" rIns="95262" bIns="47631" rtlCol="0">
            <a:spAutoFit/>
          </a:bodyPr>
          <a:lstStyle/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МЕТАЛЕН К-31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МЕТАЛЕН </a:t>
            </a:r>
            <a:r>
              <a:rPr lang="ru-RU" sz="13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К-21</a:t>
            </a:r>
            <a:endParaRPr lang="ru-RU" sz="1300" dirty="0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ПВД </a:t>
            </a:r>
            <a:r>
              <a:rPr lang="ru-RU" sz="1300" dirty="0">
                <a:latin typeface="Meiryo UI" pitchFamily="34" charset="-128"/>
                <a:ea typeface="Meiryo UI" pitchFamily="34" charset="-128"/>
                <a:cs typeface="Meiryo UI" pitchFamily="34" charset="-128"/>
              </a:rPr>
              <a:t>153-10К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И АССОРТИМЕНТ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31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462" y="381265"/>
            <a:ext cx="9171147" cy="54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ИМПОРТОЗАМЕЩЕНИЕ, ИННОВАЦИОННЫЕ РЕШЕНИЯ</a:t>
            </a:r>
            <a:br>
              <a:rPr lang="ru-RU" dirty="0" smtClean="0"/>
            </a:br>
            <a:r>
              <a:rPr lang="ru-RU" dirty="0" smtClean="0"/>
              <a:t>СОВМЕСТНЫЕ ПРОГРАММЫ С ПАРТНЕРАМИ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585" y="1111681"/>
            <a:ext cx="9579225" cy="6771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Компания «МЕТАКЛЭЙ» известна кабельному  рынку России с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2012г. Именно тогда при совместной  программе с Холдингом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Ункомтех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(АО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Кирскабель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 и АО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Иркутсккабель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») была начата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программа по внедрению российского аналога 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силаносшиваемого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полиэтилена для кабельных производственных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компаний. Аналог полиэтилена, производства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Borealis.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Активное развитие кабельного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направления в компании началось с конца 2016 года, когда было приобретено дополнительное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экструзионное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оборудование.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Мы так же предлагаем компаунды, обладающие УФ-стабилизирующими свойствами,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прочностными характеристиками, широко применяемые в качестве оболочки.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 2018г. разработаны ПЭ композиции, не содержащие галогенов и сейчас ведутся работы 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 увеличению номенклатуры спец марок, под потребности клиентов в части морозостойкости,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масло-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бензостойкости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т.п. В 2019 году МЕТАКЛЭЙ планирует представить  некоторые из них.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 2018 году компания представила рынку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силаносшиваемый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компаунд на основе  ЭПР.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Данный компаунд обладает уникальными свойствами, но основной особенностью этой марки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-это  возможность производить кабели (КГ) спец назначения тем переработчикам,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у кого нет оборудования для переработки резины. Это инновационное решение в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импортозамещении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Кабельного сегмента.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 2019 году планируется расширение марок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силаносшиваемых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ЭПР компаундов, с добавлением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определенных свойств.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Ведутся совместные проекты с крупными и заводами РФ и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ЕврАзЭс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, в части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импортозамещения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Полиолефиновых компаундов и их внедрения на производственных мощностях переработчиков.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Планируется расширение номенклатуры производимых марок в период 2019-2020 годах,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 соответствии с анализом импорта и реальных потребностей кабельного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рынка.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Мы выбрали путь развития, совместно с заводами-партнерами.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Данный путь предполагает создание продуктов, необходимые рынку.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Кооперируя совместно свои возможности и силы создаются решения,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способствующие росту имиджа и финансовых показателей нас </a:t>
            </a:r>
          </a:p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и наших партнеров.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85" y="6046270"/>
            <a:ext cx="1996551" cy="1392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74704" y="3587478"/>
            <a:ext cx="23916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45" y="453733"/>
            <a:ext cx="2718818" cy="16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585" y="324247"/>
            <a:ext cx="9680655" cy="1260211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Candara" pitchFamily="34" charset="0"/>
              </a:rPr>
              <a:t>ГИБКИЕ КАБЕЛЬНЫЕ КОМПАУНДЫ ДЛЯ ЗАМЕНЫ РЕЗИНЫ МЕТАЛЕН </a:t>
            </a:r>
            <a:r>
              <a:rPr lang="ru-RU" sz="2000" b="1" dirty="0" smtClean="0">
                <a:latin typeface="+mn-lt"/>
              </a:rPr>
              <a:t>К-</a:t>
            </a:r>
            <a:r>
              <a:rPr lang="ru-RU" sz="2000" b="1" dirty="0">
                <a:latin typeface="+mn-lt"/>
              </a:rPr>
              <a:t>3</a:t>
            </a:r>
            <a:r>
              <a:rPr lang="ru-RU" sz="2000" b="1" dirty="0" smtClean="0">
                <a:latin typeface="+mn-lt"/>
              </a:rPr>
              <a:t>1</a:t>
            </a:r>
            <a:r>
              <a:rPr lang="ru-RU" sz="2000" b="1" dirty="0">
                <a:latin typeface="Candara" pitchFamily="34" charset="0"/>
              </a:rPr>
              <a:t/>
            </a:r>
            <a:br>
              <a:rPr lang="ru-RU" sz="2000" b="1" dirty="0">
                <a:latin typeface="Candara" pitchFamily="34" charset="0"/>
              </a:rPr>
            </a:br>
            <a:r>
              <a:rPr lang="ru-RU" sz="2000" b="1" dirty="0" err="1">
                <a:latin typeface="Candara" pitchFamily="34" charset="0"/>
              </a:rPr>
              <a:t>Силанольносшиваемая</a:t>
            </a:r>
            <a:r>
              <a:rPr lang="ru-RU" sz="2000" b="1" dirty="0">
                <a:latin typeface="Candara" pitchFamily="34" charset="0"/>
              </a:rPr>
              <a:t> композиция на основе </a:t>
            </a:r>
            <a:r>
              <a:rPr lang="en-US" sz="2000" b="1" dirty="0" smtClean="0">
                <a:latin typeface="Candara" pitchFamily="34" charset="0"/>
              </a:rPr>
              <a:t>EPR</a:t>
            </a:r>
            <a:r>
              <a:rPr lang="ru-RU" sz="2000" b="1" dirty="0">
                <a:latin typeface="Candara" pitchFamily="34" charset="0"/>
              </a:rPr>
              <a:t/>
            </a:r>
            <a:br>
              <a:rPr lang="ru-RU" sz="2000" b="1" dirty="0">
                <a:latin typeface="Candara" pitchFamily="34" charset="0"/>
              </a:rPr>
            </a:br>
            <a:endParaRPr lang="ru-RU" sz="2000" b="1" dirty="0">
              <a:latin typeface="Candar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52943"/>
              </p:ext>
            </p:extLst>
          </p:nvPr>
        </p:nvGraphicFramePr>
        <p:xfrm>
          <a:off x="702593" y="1188003"/>
          <a:ext cx="9053897" cy="292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433"/>
                <a:gridCol w="1296144"/>
                <a:gridCol w="1152128"/>
                <a:gridCol w="1728192"/>
              </a:tblGrid>
              <a:tr h="385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Ед.изм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 испытания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 текучести расплава (</a:t>
                      </a:r>
                      <a:r>
                        <a:rPr lang="ru-RU" sz="1400" dirty="0" smtClean="0">
                          <a:effectLst/>
                        </a:rPr>
                        <a:t>190 °С /5 кг)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г/10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1,0-5,0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11645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269294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Разброс ПТР в партии,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гранул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16337-77 п. 3.8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Тепловая деформация,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60811-1-2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Остаточное относительное удлинение,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Прочность 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60811-1-1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marL="204470" indent="-19558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Относительное удлинение 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60811-1-1-2011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39297" y="4386686"/>
            <a:ext cx="2943779" cy="1204188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andara" pitchFamily="34" charset="0"/>
              </a:rPr>
              <a:t>ПРЕИМУЩЕСТВА: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высокая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</a:t>
            </a:r>
          </a:p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 истиранию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Хорошие</a:t>
            </a:r>
          </a:p>
          <a:p>
            <a:r>
              <a:rPr lang="ru-RU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электроизоляционные </a:t>
            </a: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свойства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4" b="8245"/>
          <a:stretch/>
        </p:blipFill>
        <p:spPr>
          <a:xfrm>
            <a:off x="7255321" y="5590874"/>
            <a:ext cx="1877946" cy="15514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54765"/>
              </p:ext>
            </p:extLst>
          </p:nvPr>
        </p:nvGraphicFramePr>
        <p:xfrm>
          <a:off x="702593" y="4474262"/>
          <a:ext cx="6173577" cy="228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433"/>
                <a:gridCol w="1296144"/>
              </a:tblGrid>
              <a:tr h="60251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Рекомендации по сшивке: Температура воды 90-95°С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Время выдержки из расчета 240 мин (4 часа) на 1,0 мм толщины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Тепловая деформация, при 200 </a:t>
                      </a:r>
                      <a:r>
                        <a:rPr lang="ru-RU" sz="1400" dirty="0" smtClean="0">
                          <a:effectLst/>
                        </a:rPr>
                        <a:t>°С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269294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Остаточное относительное удлинение, %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Тепловая деформация, при 250 °С, %</a:t>
                      </a: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Остаточное относительное удлинение, % </a:t>
                      </a: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9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23163" b="23163"/>
          <a:stretch/>
        </p:blipFill>
        <p:spPr>
          <a:xfrm>
            <a:off x="6783829" y="5796855"/>
            <a:ext cx="3406333" cy="1764408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77173"/>
              </p:ext>
            </p:extLst>
          </p:nvPr>
        </p:nvGraphicFramePr>
        <p:xfrm>
          <a:off x="702593" y="1188003"/>
          <a:ext cx="9053897" cy="292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433"/>
                <a:gridCol w="1296144"/>
                <a:gridCol w="1152128"/>
                <a:gridCol w="1728192"/>
              </a:tblGrid>
              <a:tr h="385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Ед.изм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Значение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Метод испытания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 текучести расплава (</a:t>
                      </a:r>
                      <a:r>
                        <a:rPr lang="ru-RU" sz="1400" dirty="0" smtClean="0">
                          <a:effectLst/>
                        </a:rPr>
                        <a:t>190 °С /5 кг)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г/10 мин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1,0-5,0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11645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269294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Разброс ПТР в партии,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Размер гранул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2-5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16337-77 п. 3.8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Тепловая деформация,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60811-1-2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Остаточное относительное удлинение,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Прочность 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60811-1-1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marL="204470" indent="-19558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Относительное удлинение 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ГОСТ Р МЭК</a:t>
                      </a:r>
                    </a:p>
                    <a:p>
                      <a:pPr marL="0" marR="0" indent="0" algn="ctr" defTabSz="952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60811-1-1-2011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</a:tbl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>
          <a:xfrm>
            <a:off x="623289" y="4085148"/>
            <a:ext cx="4759824" cy="504056"/>
          </a:xfrm>
          <a:prstGeom prst="rect">
            <a:avLst/>
          </a:prstGeom>
        </p:spPr>
        <p:txBody>
          <a:bodyPr vert="horz" lIns="95262" tIns="47631" rIns="95262" bIns="47631" rtlCol="0" anchor="ctr">
            <a:normAutofit fontScale="97500"/>
          </a:bodyPr>
          <a:lstStyle>
            <a:lvl1pPr algn="l" defTabSz="952622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289" y="252239"/>
            <a:ext cx="9171147" cy="126021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ГИБКИЕ КАБЕЛЬНЫЕ КОМПАУНДЫ ДЛЯ ЗАМЕНЫ РЕЗИНЫ </a:t>
            </a:r>
            <a:r>
              <a:rPr lang="ru-RU" sz="2000" b="1"/>
              <a:t>МЕТАЛЕН </a:t>
            </a:r>
            <a:r>
              <a:rPr lang="ru-RU" sz="2000" b="1" smtClean="0"/>
              <a:t>К-21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Силанольносшиваемая</a:t>
            </a:r>
            <a:r>
              <a:rPr lang="ru-RU" sz="2000" b="1" dirty="0"/>
              <a:t> композиция на основе EPR</a:t>
            </a:r>
            <a:br>
              <a:rPr lang="ru-RU" sz="2000" b="1" dirty="0"/>
            </a:br>
            <a:endParaRPr lang="ru-RU" sz="2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20906"/>
              </p:ext>
            </p:extLst>
          </p:nvPr>
        </p:nvGraphicFramePr>
        <p:xfrm>
          <a:off x="702593" y="4474262"/>
          <a:ext cx="6173577" cy="228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7433"/>
                <a:gridCol w="1296144"/>
              </a:tblGrid>
              <a:tr h="60251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Рекомендации по сшивке: Температура воды 90-95°С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Время выдержки из расчета 240 мин (4 часа) на 1,0 мм толщины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Тепловая деформация, при 200 </a:t>
                      </a:r>
                      <a:r>
                        <a:rPr lang="ru-RU" sz="1400" dirty="0" smtClean="0">
                          <a:effectLst/>
                        </a:rPr>
                        <a:t>°С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269294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Остаточное относительное удлинение, %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Тепловая деформация, при 250 °С, %</a:t>
                      </a: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Остаточное относительное удлинение, % </a:t>
                      </a: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39297" y="4386686"/>
            <a:ext cx="2943779" cy="1204188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andara" pitchFamily="34" charset="0"/>
              </a:rPr>
              <a:t>ПРЕИМУЩЕСТВА: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высокая </a:t>
            </a:r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</a:t>
            </a:r>
          </a:p>
          <a:p>
            <a:r>
              <a: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 истиранию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Хорошие</a:t>
            </a:r>
          </a:p>
          <a:p>
            <a:r>
              <a:rPr lang="ru-RU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электроизоляционные </a:t>
            </a: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33445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585" y="332756"/>
            <a:ext cx="9171147" cy="818042"/>
          </a:xfrm>
        </p:spPr>
        <p:txBody>
          <a:bodyPr>
            <a:normAutofit fontScale="90000"/>
          </a:bodyPr>
          <a:lstStyle/>
          <a:p>
            <a:r>
              <a:rPr lang="ru-RU" dirty="0"/>
              <a:t>ПВД </a:t>
            </a:r>
            <a:r>
              <a:rPr lang="ru-RU" dirty="0" smtClean="0">
                <a:latin typeface="+mn-lt"/>
              </a:rPr>
              <a:t>153-10К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Композиция черного цвета стойкая к </a:t>
            </a:r>
            <a:r>
              <a:rPr lang="ru-RU" dirty="0" err="1" smtClean="0"/>
              <a:t>термоокислительному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старению </a:t>
            </a:r>
            <a:r>
              <a:rPr lang="ru-RU" dirty="0"/>
              <a:t>при переработке и эксплуатации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382" y="5924525"/>
            <a:ext cx="8367139" cy="1096466"/>
          </a:xfrm>
          <a:prstGeom prst="rect">
            <a:avLst/>
          </a:prstGeom>
          <a:noFill/>
        </p:spPr>
        <p:txBody>
          <a:bodyPr wrap="square" lIns="95262" tIns="47631" rIns="95262" bIns="47631" rtlCol="0">
            <a:spAutoFit/>
          </a:bodyPr>
          <a:lstStyle/>
          <a:p>
            <a:pPr>
              <a:lnSpc>
                <a:spcPts val="1250"/>
              </a:lnSpc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Рекомендуется для наложения изоляции, оболочек и защитных покровов кабелей.</a:t>
            </a:r>
          </a:p>
          <a:p>
            <a:pPr>
              <a:lnSpc>
                <a:spcPts val="1250"/>
              </a:lnSpc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ts val="1250"/>
              </a:lnSpc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Композиция стойка к фотоокислительному старению при эксплуатации.</a:t>
            </a:r>
          </a:p>
          <a:p>
            <a:pPr>
              <a:lnSpc>
                <a:spcPts val="1250"/>
              </a:lnSpc>
            </a:pPr>
            <a:endParaRPr lang="ru-RU" sz="1300" dirty="0">
              <a:solidFill>
                <a:schemeClr val="tx2">
                  <a:lumMod val="7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  <a:p>
            <a:pPr>
              <a:lnSpc>
                <a:spcPts val="1250"/>
              </a:lnSpc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Композиция ПВД упаковывается в полипропиленовые ламинированные или полиэтиленовые мешки по 25±0,2 кг.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86506"/>
              </p:ext>
            </p:extLst>
          </p:nvPr>
        </p:nvGraphicFramePr>
        <p:xfrm>
          <a:off x="795384" y="1402991"/>
          <a:ext cx="8601871" cy="439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466"/>
                <a:gridCol w="1078195"/>
                <a:gridCol w="1075105"/>
                <a:gridCol w="1075105"/>
              </a:tblGrid>
              <a:tr h="2679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ПВД 153-10К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в/с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сорт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</a:tr>
              <a:tr h="538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Показатель </a:t>
                      </a:r>
                      <a:r>
                        <a:rPr lang="ru-RU" sz="1400" dirty="0">
                          <a:effectLst/>
                        </a:rPr>
                        <a:t>текучести расплава,</a:t>
                      </a:r>
                    </a:p>
                    <a:p>
                      <a:pPr marL="19558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 190 °С и нагрузке 2,16 кг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г/10мин.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0,21÷0,39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357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Разброс </a:t>
                      </a:r>
                      <a:r>
                        <a:rPr lang="ru-RU" sz="1400" dirty="0">
                          <a:effectLst/>
                        </a:rPr>
                        <a:t>показателя текучести расплава в пределах партии,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±8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±12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Стойкость </a:t>
                      </a:r>
                      <a:r>
                        <a:rPr lang="ru-RU" sz="1400" dirty="0">
                          <a:effectLst/>
                        </a:rPr>
                        <a:t>к растрескиванию,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Предел </a:t>
                      </a:r>
                      <a:r>
                        <a:rPr lang="ru-RU" sz="1400" dirty="0">
                          <a:effectLst/>
                        </a:rPr>
                        <a:t>текучести при растяжении,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МПа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Прочность </a:t>
                      </a:r>
                      <a:r>
                        <a:rPr lang="ru-RU" sz="1400" dirty="0">
                          <a:effectLst/>
                        </a:rPr>
                        <a:t>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Относительное </a:t>
                      </a:r>
                      <a:r>
                        <a:rPr lang="ru-RU" sz="1400" dirty="0">
                          <a:effectLst/>
                        </a:rPr>
                        <a:t>удлинение при разрыве</a:t>
                      </a:r>
                      <a:r>
                        <a:rPr lang="ru-RU" sz="1400" dirty="0" smtClean="0">
                          <a:effectLst/>
                        </a:rPr>
                        <a:t>, не </a:t>
                      </a:r>
                      <a:r>
                        <a:rPr lang="ru-RU" sz="1400" dirty="0">
                          <a:effectLst/>
                        </a:rPr>
                        <a:t>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Массовая </a:t>
                      </a:r>
                      <a:r>
                        <a:rPr lang="ru-RU" sz="1400" dirty="0">
                          <a:effectLst/>
                        </a:rPr>
                        <a:t>доля экстрагируемых веществ</a:t>
                      </a:r>
                      <a:r>
                        <a:rPr lang="ru-RU" sz="1400" dirty="0" smtClean="0">
                          <a:effectLst/>
                        </a:rPr>
                        <a:t>, не </a:t>
                      </a:r>
                      <a:r>
                        <a:rPr lang="ru-RU" sz="1400" dirty="0">
                          <a:effectLst/>
                        </a:rPr>
                        <a:t>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</a:tr>
              <a:tr h="408542">
                <a:tc>
                  <a:txBody>
                    <a:bodyPr/>
                    <a:lstStyle/>
                    <a:p>
                      <a:pPr marL="180340" indent="-189230"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Стойкость </a:t>
                      </a:r>
                      <a:r>
                        <a:rPr lang="ru-RU" sz="1400" dirty="0">
                          <a:effectLst/>
                        </a:rPr>
                        <a:t>к </a:t>
                      </a:r>
                      <a:r>
                        <a:rPr lang="ru-RU" sz="1400" dirty="0" err="1">
                          <a:effectLst/>
                        </a:rPr>
                        <a:t>термоокислительному</a:t>
                      </a:r>
                      <a:r>
                        <a:rPr lang="ru-RU" sz="1400" dirty="0">
                          <a:effectLst/>
                        </a:rPr>
                        <a:t> старению,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Стойкость к фотоокислительному старению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202" marR="71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884" marR="718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0" y="7418159"/>
            <a:ext cx="10194223" cy="1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62" b="22862"/>
          <a:stretch/>
        </p:blipFill>
        <p:spPr>
          <a:xfrm>
            <a:off x="5599137" y="5398308"/>
            <a:ext cx="5098662" cy="20524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МЕТАЛЕН </a:t>
            </a:r>
            <a:r>
              <a:rPr lang="ru-RU" dirty="0">
                <a:latin typeface="+mn-lt"/>
              </a:rPr>
              <a:t>ПЭ-11К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Композиция на основе ПЭНД черного цвета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593" y="5580831"/>
            <a:ext cx="5328592" cy="1687397"/>
          </a:xfrm>
          <a:prstGeom prst="rect">
            <a:avLst/>
          </a:prstGeom>
          <a:noFill/>
        </p:spPr>
        <p:txBody>
          <a:bodyPr wrap="square" lIns="95262" tIns="47631" rIns="95262" bIns="47631" rtlCol="0">
            <a:spAutoFit/>
          </a:bodyPr>
          <a:lstStyle/>
          <a:p>
            <a:pPr>
              <a:lnSpc>
                <a:spcPts val="1771"/>
              </a:lnSpc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МЕТАЛЕН ПЭ-11К обладает отличной технологичностью, низкой усадкой и температурной стабильностью при переработке. По таким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свойствам,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как стойкость к растрескиванию, фотоокислительному и тепловому старению, композиция близка к маркам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Borstar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HE6062, 271-274К и 273-81К (ГОСТ 16336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). Применяется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для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оболочки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силовых, оптических и кабелей связи.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7764"/>
              </p:ext>
            </p:extLst>
          </p:nvPr>
        </p:nvGraphicFramePr>
        <p:xfrm>
          <a:off x="774601" y="1092299"/>
          <a:ext cx="8679016" cy="427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902"/>
                <a:gridCol w="1207627"/>
                <a:gridCol w="1660487"/>
              </a:tblGrid>
              <a:tr h="385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ПЭ-11К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>
                    <a:solidFill>
                      <a:srgbClr val="0070C0"/>
                    </a:solidFill>
                  </a:tcPr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Показатель текучести </a:t>
                      </a:r>
                      <a:r>
                        <a:rPr lang="ru-RU" sz="1400" dirty="0" smtClean="0">
                          <a:effectLst/>
                        </a:rPr>
                        <a:t>расплава,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при </a:t>
                      </a:r>
                      <a:r>
                        <a:rPr lang="ru-RU" sz="1400" dirty="0">
                          <a:effectLst/>
                        </a:rPr>
                        <a:t>190 °С и нагрузке 2,16 кг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г/10мин.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0,3÷0,7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marL="213360" indent="-20447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Разброс </a:t>
                      </a:r>
                      <a:r>
                        <a:rPr lang="ru-RU" sz="1400" dirty="0">
                          <a:effectLst/>
                        </a:rPr>
                        <a:t>показателя текучести расплава в пределах партии, не более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±10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Стойкость </a:t>
                      </a:r>
                      <a:r>
                        <a:rPr lang="ru-RU" sz="1400" dirty="0">
                          <a:effectLst/>
                        </a:rPr>
                        <a:t>к растрескиванию при 50 °С,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Прочность при разрыве,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Относительное </a:t>
                      </a:r>
                      <a:r>
                        <a:rPr lang="ru-RU" sz="1400" dirty="0">
                          <a:effectLst/>
                        </a:rPr>
                        <a:t>удлинение при разрыве</a:t>
                      </a:r>
                      <a:r>
                        <a:rPr lang="ru-RU" sz="1400" dirty="0" smtClean="0">
                          <a:effectLst/>
                        </a:rPr>
                        <a:t>, не </a:t>
                      </a:r>
                      <a:r>
                        <a:rPr lang="ru-RU" sz="1400" dirty="0">
                          <a:effectLst/>
                        </a:rPr>
                        <a:t>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Твердость </a:t>
                      </a:r>
                      <a:r>
                        <a:rPr lang="ru-RU" sz="1400" dirty="0">
                          <a:effectLst/>
                        </a:rPr>
                        <a:t>по </a:t>
                      </a:r>
                      <a:r>
                        <a:rPr lang="ru-RU" sz="1400" dirty="0" err="1">
                          <a:effectLst/>
                        </a:rPr>
                        <a:t>Шору</a:t>
                      </a:r>
                      <a:r>
                        <a:rPr lang="ru-RU" sz="1400" dirty="0">
                          <a:effectLst/>
                        </a:rPr>
                        <a:t> Д, (1 сек),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у.е.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marL="204470" indent="-19558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Температура </a:t>
                      </a:r>
                      <a:r>
                        <a:rPr lang="ru-RU" sz="1400" dirty="0">
                          <a:effectLst/>
                        </a:rPr>
                        <a:t>размягчения по Вика при нагрузке 10Н,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Температура хрупкости, не выше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°С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минус 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Модуль упругости при изгибе, не ниже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МПа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Период индукции окисления при 200 °С,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  <a:tr h="3533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Стойкость к УФ старению, не менее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2070" marR="603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28" marR="6132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534"/>
          <a:stretch>
            <a:fillRect/>
          </a:stretch>
        </p:blipFill>
        <p:spPr>
          <a:xfrm>
            <a:off x="-16318" y="5364807"/>
            <a:ext cx="6247209" cy="24677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900" dirty="0"/>
              <a:t>КОМПАУНД </a:t>
            </a:r>
            <a:r>
              <a:rPr lang="ru-RU" sz="1900" dirty="0">
                <a:latin typeface="+mn-lt"/>
              </a:rPr>
              <a:t>0-11/0-51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err="1"/>
              <a:t>Быстросшиваемая</a:t>
            </a:r>
            <a:r>
              <a:rPr lang="ru-RU" sz="1900" dirty="0"/>
              <a:t> композиция на основе полиэтилена</a:t>
            </a:r>
            <a:br>
              <a:rPr lang="ru-RU" sz="1900" dirty="0"/>
            </a:br>
            <a:r>
              <a:rPr lang="ru-RU" sz="1900" dirty="0"/>
              <a:t>сшитая </a:t>
            </a:r>
            <a:r>
              <a:rPr lang="ru-RU" sz="1900" dirty="0" err="1"/>
              <a:t>силаном</a:t>
            </a:r>
            <a:r>
              <a:rPr lang="ru-RU" sz="1900" dirty="0"/>
              <a:t> для погодоустойчивых покрытий СИП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793717" y="1485076"/>
            <a:ext cx="8396911" cy="907588"/>
            <a:chOff x="757238" y="1319858"/>
            <a:chExt cx="8011011" cy="89463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7238" y="1319858"/>
              <a:ext cx="8011011" cy="894630"/>
              <a:chOff x="777791" y="5310832"/>
              <a:chExt cx="8011011" cy="78226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777791" y="5310832"/>
                <a:ext cx="3544" cy="77131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792175" y="5310832"/>
                <a:ext cx="7996627" cy="7822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79932" y="1399689"/>
              <a:ext cx="6140456" cy="682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Соответствует требованиям ГОСТ Р 52373-2005 «Провода самонесущие</a:t>
              </a:r>
            </a:p>
            <a:p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изолированные и защищённые для воздушных линий электропередачи».</a:t>
              </a:r>
            </a:p>
            <a:p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Выпускается в соответствии с ТУ 2243-001-63341682-2016.</a:t>
              </a:r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767886" y="4119278"/>
            <a:ext cx="0" cy="124552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6704" y="4068663"/>
            <a:ext cx="83671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Композиция состоит из двух компонентов. Первый компонент - Компаунд 0-11, окрашенный в чёрный цвет. Это композиция полиэтилена химически модифицированного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силаном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 полученная в расплаве. Второй компонент - концентрат катализатора сшивки в водной среде: Компаунд 0-51 натурального цвета.  Соотношение компонентов составляет:  95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в.ч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. Компаунд 0-11 и 5 </a:t>
            </a:r>
            <a:r>
              <a:rPr lang="ru-RU" sz="1300" dirty="0" err="1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в.ч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. Компаунд 0-51. Это обеспечивает оптимальное содержание стабилизаторов, технологических добавок и содержание технического углерода не менее 2,5%.</a:t>
            </a:r>
          </a:p>
          <a:p>
            <a:pPr algn="just"/>
            <a:endParaRPr lang="ru-RU" sz="1300" dirty="0">
              <a:solidFill>
                <a:schemeClr val="tx2">
                  <a:lumMod val="75000"/>
                </a:schemeClr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425" y="2611818"/>
            <a:ext cx="8190151" cy="1358076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  <a:latin typeface="Candara" pitchFamily="34" charset="0"/>
              </a:rPr>
              <a:t>КОМПАУНД </a:t>
            </a:r>
            <a:r>
              <a:rPr lang="ru-RU" sz="1500" b="1" dirty="0" smtClean="0">
                <a:solidFill>
                  <a:schemeClr val="tx2"/>
                </a:solidFill>
              </a:rPr>
              <a:t>0-11/0-51</a:t>
            </a:r>
            <a:r>
              <a:rPr lang="ru-RU" sz="1500" b="1" dirty="0" smtClean="0">
                <a:solidFill>
                  <a:schemeClr val="tx2"/>
                </a:solidFill>
                <a:latin typeface="Candara" pitchFamily="34" charset="0"/>
              </a:rPr>
              <a:t> СОДЕРЖИТ КОМПЛЕКС СТАБИЛИЗАТОРОВ,  КОТОРЫЙ ОБЕСПЕЧИВАЕТ:</a:t>
            </a:r>
          </a:p>
          <a:p>
            <a:endParaRPr lang="ru-RU" sz="1500" dirty="0" smtClean="0">
              <a:solidFill>
                <a:schemeClr val="tx1">
                  <a:lumMod val="90000"/>
                  <a:lumOff val="10000"/>
                </a:schemeClr>
              </a:solidFill>
              <a:latin typeface="Candara" pitchFamily="34" charset="0"/>
            </a:endParaRP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 </a:t>
            </a: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к УФ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 к окислительной деструкции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термостабильность</a:t>
            </a: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при переработке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высокая скорость остывания наложенной изоляции</a:t>
            </a:r>
          </a:p>
        </p:txBody>
      </p:sp>
    </p:spTree>
    <p:extLst>
      <p:ext uri="{BB962C8B-B14F-4D97-AF65-F5344CB8AC3E}">
        <p14:creationId xmlns:p14="http://schemas.microsoft.com/office/powerpoint/2010/main" val="21380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585" y="237638"/>
            <a:ext cx="9171147" cy="1022713"/>
          </a:xfrm>
        </p:spPr>
        <p:txBody>
          <a:bodyPr>
            <a:normAutofit/>
          </a:bodyPr>
          <a:lstStyle/>
          <a:p>
            <a:r>
              <a:rPr lang="ru-RU" sz="1900" dirty="0"/>
              <a:t>КОМПАУНД </a:t>
            </a:r>
            <a:r>
              <a:rPr lang="ru-RU" sz="1900" dirty="0">
                <a:latin typeface="+mn-lt"/>
              </a:rPr>
              <a:t>0-12/0-51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 err="1"/>
              <a:t>Быстросшиваемая</a:t>
            </a:r>
            <a:r>
              <a:rPr lang="ru-RU" sz="1900" dirty="0"/>
              <a:t> композиция на основе полиэтилена</a:t>
            </a:r>
            <a:br>
              <a:rPr lang="ru-RU" sz="1900" dirty="0"/>
            </a:br>
            <a:r>
              <a:rPr lang="ru-RU" sz="1900" dirty="0"/>
              <a:t>сшитая </a:t>
            </a:r>
            <a:r>
              <a:rPr lang="ru-RU" sz="1900" dirty="0" err="1"/>
              <a:t>силаном</a:t>
            </a:r>
            <a:r>
              <a:rPr lang="ru-RU" sz="1900" dirty="0"/>
              <a:t> для </a:t>
            </a:r>
            <a:r>
              <a:rPr lang="ru-RU" sz="1900" dirty="0" smtClean="0"/>
              <a:t>силовых кабелей.</a:t>
            </a:r>
            <a:endParaRPr lang="ru-RU" sz="19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93717" y="1485075"/>
            <a:ext cx="8396911" cy="1525154"/>
            <a:chOff x="757238" y="1463872"/>
            <a:chExt cx="8011011" cy="150337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757238" y="1463872"/>
              <a:ext cx="8011011" cy="1503379"/>
              <a:chOff x="777791" y="5310831"/>
              <a:chExt cx="8011011" cy="88645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flipH="1">
                <a:off x="777791" y="5310832"/>
                <a:ext cx="3544" cy="88645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Прямоугольник 7"/>
              <p:cNvSpPr/>
              <p:nvPr/>
            </p:nvSpPr>
            <p:spPr>
              <a:xfrm>
                <a:off x="792175" y="5310831"/>
                <a:ext cx="7996627" cy="8864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879931" y="1523064"/>
              <a:ext cx="7293361" cy="72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 </a:t>
              </a:r>
              <a:r>
                <a:rPr lang="ru-RU" sz="14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Компаунд 0-12, Компаунд 0-51, допущены для использования в качестве изоляции при изготовлении кабелей силовых по ТУ16-705.499-2010, 1-277-98, ТУ16.К71-304-2001 и проводов по ТУ16-705-2006.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67799" y="4837466"/>
            <a:ext cx="8629456" cy="1711148"/>
            <a:chOff x="732512" y="4048321"/>
            <a:chExt cx="8232869" cy="168671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32512" y="4048321"/>
              <a:ext cx="8232869" cy="1686718"/>
              <a:chOff x="757238" y="1319858"/>
              <a:chExt cx="8011011" cy="111065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771622" y="1319858"/>
                <a:ext cx="7996627" cy="11106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757238" y="1319858"/>
                <a:ext cx="3544" cy="1110654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865033" y="4214450"/>
              <a:ext cx="7982607" cy="150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Композиция состоит из двух компонентов. Первый компонент - неокрашенная композиция  Компаунд 0-12. Это композиция полиэтилена химически модифицированного </a:t>
              </a:r>
              <a:r>
                <a:rPr lang="ru-RU" sz="1300" dirty="0" err="1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силаном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  полученная в расплаве. Второй компонент - концентрат катализатора сшивки в водной среде: Компаунд 0-51 </a:t>
              </a:r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неокрашенный.  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Соотношение компонентов составляет:  95 </a:t>
              </a:r>
              <a:r>
                <a:rPr lang="ru-RU" sz="1300" dirty="0" err="1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в.ч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. Компаунд 0-12 и 5 </a:t>
              </a:r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в </a:t>
              </a:r>
              <a:r>
                <a:rPr lang="ru-RU" sz="1300" dirty="0" err="1" smtClean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т.ч</a:t>
              </a:r>
              <a:r>
                <a:rPr lang="ru-RU" sz="1300" dirty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. Компаунд 0-51. Это обеспечивает оптимальное содержание стабилизаторов, технологических </a:t>
              </a:r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rPr>
                <a:t>добавок.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  <a:p>
              <a:pPr algn="just"/>
              <a:endParaRPr lang="ru-RU" sz="15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3425" y="3196225"/>
            <a:ext cx="8190151" cy="1358076"/>
          </a:xfrm>
          <a:prstGeom prst="rect">
            <a:avLst/>
          </a:prstGeom>
          <a:noFill/>
        </p:spPr>
        <p:txBody>
          <a:bodyPr wrap="none" lIns="95262" tIns="47631" rIns="95262" bIns="47631" rtlCol="0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  <a:latin typeface="Candara" pitchFamily="34" charset="0"/>
              </a:rPr>
              <a:t>КОМПАУНД </a:t>
            </a:r>
            <a:r>
              <a:rPr lang="ru-RU" sz="1500" b="1" dirty="0" smtClean="0">
                <a:solidFill>
                  <a:schemeClr val="tx2"/>
                </a:solidFill>
              </a:rPr>
              <a:t>0-12/0-51</a:t>
            </a:r>
            <a:r>
              <a:rPr lang="ru-RU" sz="1500" b="1" dirty="0" smtClean="0">
                <a:solidFill>
                  <a:schemeClr val="tx2"/>
                </a:solidFill>
                <a:latin typeface="Candara" pitchFamily="34" charset="0"/>
              </a:rPr>
              <a:t> СОДЕРЖИТ КОМПЛЕКС СТАБИЛИЗАТОРОВ,  КОТОРЫЙ ОБЕСПЕЧИВАЕТ:</a:t>
            </a:r>
          </a:p>
          <a:p>
            <a:endParaRPr lang="ru-RU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 к УФ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стойкость к окислительной деструкции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термостабильность</a:t>
            </a: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 при переработке</a:t>
            </a:r>
          </a:p>
          <a:p>
            <a:pPr marL="297694" indent="-297694">
              <a:buFont typeface="Wingdings" pitchFamily="2" charset="2"/>
              <a:buChar char="§"/>
            </a:pPr>
            <a:r>
              <a:rPr lang="ru-RU" sz="1300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высокая скорость остывания наложенной изоляции</a:t>
            </a:r>
          </a:p>
        </p:txBody>
      </p:sp>
    </p:spTree>
    <p:extLst>
      <p:ext uri="{BB962C8B-B14F-4D97-AF65-F5344CB8AC3E}">
        <p14:creationId xmlns:p14="http://schemas.microsoft.com/office/powerpoint/2010/main" val="6402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1100</Words>
  <Application>Microsoft Office PowerPoint</Application>
  <PresentationFormat>Произвольный</PresentationFormat>
  <Paragraphs>272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ТЕХНОЛОГИИ И АССОРТИМЕНТ ПРОДУКЦИИ</vt:lpstr>
      <vt:lpstr>ИМПОРТОЗАМЕЩЕНИЕ, ИННОВАЦИОННЫЕ РЕШЕНИЯ СОВМЕСТНЫЕ ПРОГРАММЫ С ПАРТНЕРАМИ</vt:lpstr>
      <vt:lpstr>ГИБКИЕ КАБЕЛЬНЫЕ КОМПАУНДЫ ДЛЯ ЗАМЕНЫ РЕЗИНЫ МЕТАЛЕН К-31 Силанольносшиваемая композиция на основе EPR </vt:lpstr>
      <vt:lpstr>ГИБКИЕ КАБЕЛЬНЫЕ КОМПАУНДЫ ДЛЯ ЗАМЕНЫ РЕЗИНЫ МЕТАЛЕН К-21 Силанольносшиваемая композиция на основе EPR </vt:lpstr>
      <vt:lpstr>ПВД 153-10К  Композиция черного цвета стойкая к термоокислительному старению при переработке и эксплуатации</vt:lpstr>
      <vt:lpstr>МЕТАЛЕН ПЭ-11К  Композиция на основе ПЭНД черного цвета</vt:lpstr>
      <vt:lpstr>КОМПАУНД 0-11/0-51 Быстросшиваемая композиция на основе полиэтилена сшитая силаном для погодоустойчивых покрытий СИП</vt:lpstr>
      <vt:lpstr>КОМПАУНД 0-12/0-51 Быстросшиваемая композиция на основе полиэтилена сшитая силаном для силовых кабелей.</vt:lpstr>
      <vt:lpstr>СЛУЖБА КОНТРОЛЯ КАЧЕСТВА (СКК)</vt:lpstr>
      <vt:lpstr>НАШИ ПРЕИМУЩЕСТВА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USFR</dc:creator>
  <cp:lastModifiedBy>Тимофеева Дарья Вячеславовна</cp:lastModifiedBy>
  <cp:revision>154</cp:revision>
  <dcterms:created xsi:type="dcterms:W3CDTF">2017-02-17T13:36:40Z</dcterms:created>
  <dcterms:modified xsi:type="dcterms:W3CDTF">2019-01-25T11:36:53Z</dcterms:modified>
</cp:coreProperties>
</file>